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2" r:id="rId2"/>
  </p:sldMasterIdLst>
  <p:notesMasterIdLst>
    <p:notesMasterId r:id="rId23"/>
  </p:notesMasterIdLst>
  <p:sldIdLst>
    <p:sldId id="256" r:id="rId3"/>
    <p:sldId id="276" r:id="rId4"/>
    <p:sldId id="277" r:id="rId5"/>
    <p:sldId id="278" r:id="rId6"/>
    <p:sldId id="591" r:id="rId7"/>
    <p:sldId id="592" r:id="rId8"/>
    <p:sldId id="593" r:id="rId9"/>
    <p:sldId id="594" r:id="rId10"/>
    <p:sldId id="595" r:id="rId11"/>
    <p:sldId id="596" r:id="rId12"/>
    <p:sldId id="597" r:id="rId13"/>
    <p:sldId id="601" r:id="rId14"/>
    <p:sldId id="598" r:id="rId15"/>
    <p:sldId id="599" r:id="rId16"/>
    <p:sldId id="600" r:id="rId17"/>
    <p:sldId id="258" r:id="rId18"/>
    <p:sldId id="602" r:id="rId19"/>
    <p:sldId id="603" r:id="rId20"/>
    <p:sldId id="590" r:id="rId21"/>
    <p:sldId id="271" r:id="rId22"/>
  </p:sldIdLst>
  <p:sldSz cx="12192000" cy="6858000"/>
  <p:notesSz cx="6858000" cy="9144000"/>
  <p:embeddedFontLst>
    <p:embeddedFont>
      <p:font typeface="Crimson Text" panose="020B0604020202020204" charset="0"/>
      <p:regular r:id="rId24"/>
      <p:bold r:id="rId25"/>
      <p:italic r:id="rId26"/>
      <p:boldItalic r:id="rId27"/>
    </p:embeddedFont>
    <p:embeddedFont>
      <p:font typeface="Gill Sans" panose="020B0604020202020204" charset="0"/>
      <p:regular r:id="rId28"/>
      <p:bold r:id="rId29"/>
    </p:embeddedFont>
    <p:embeddedFont>
      <p:font typeface="Josefin Sans" panose="020F0502020204030204" pitchFamily="2" charset="0"/>
      <p:regular r:id="rId30"/>
      <p:bold r:id="rId31"/>
    </p:embeddedFont>
    <p:embeddedFont>
      <p:font typeface="Lato" panose="020F0502020204030204" pitchFamily="34" charset="0"/>
      <p:regular r:id="rId32"/>
      <p:bold r:id="rId33"/>
      <p:italic r:id="rId34"/>
      <p:boldItalic r:id="rId35"/>
    </p:embeddedFont>
    <p:embeddedFont>
      <p:font typeface="Merriweather Light" panose="020F0502020204030204" pitchFamily="2" charset="-52"/>
      <p:regular r:id="rId36"/>
      <p:bold r:id="rId37"/>
      <p:italic r:id="rId38"/>
      <p:boldItalic r:id="rId39"/>
    </p:embeddedFont>
    <p:embeddedFont>
      <p:font typeface="Montserrat" panose="00000500000000000000" pitchFamily="2" charset="-52"/>
      <p:regular r:id="rId40"/>
      <p:bold r:id="rId41"/>
      <p:italic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Open Sans SemiBold" panose="020F0502020204030204" pitchFamily="34" charset="0"/>
      <p:regular r:id="rId48"/>
      <p:bold r:id="rId49"/>
      <p:italic r:id="rId50"/>
      <p:boldItalic r:id="rId51"/>
    </p:embeddedFont>
    <p:embeddedFont>
      <p:font typeface="Russo One" panose="020B0604020202020204" charset="0"/>
      <p:regular r:id="rId52"/>
    </p:embeddedFont>
    <p:embeddedFont>
      <p:font typeface="Vidaloka" panose="020B0604020202020204" charset="0"/>
      <p:regular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1" roundtripDataSignature="AMtx7miOPBn3up92c5R+9drO8addIGQW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ACA6E5-D16D-4EE3-8730-6718AE260C60}">
  <a:tblStyle styleId="{E2ACA6E5-D16D-4EE3-8730-6718AE260C6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7E7"/>
          </a:solidFill>
        </a:fill>
      </a:tcStyle>
    </a:wholeTbl>
    <a:band1H>
      <a:tcTxStyle/>
      <a:tcStyle>
        <a:tcBdr/>
        <a:fill>
          <a:solidFill>
            <a:srgbClr val="CDCC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CC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font" Target="fonts/font27.fntdata"/><Relationship Id="rId7" Type="http://schemas.openxmlformats.org/officeDocument/2006/relationships/slide" Target="slides/slide5.xml"/><Relationship Id="rId71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3" Type="http://schemas.openxmlformats.org/officeDocument/2006/relationships/font" Target="fonts/font30.fntdata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font" Target="fonts/font25.fntdata"/><Relationship Id="rId8" Type="http://schemas.openxmlformats.org/officeDocument/2006/relationships/slide" Target="slides/slide6.xml"/><Relationship Id="rId51" Type="http://schemas.openxmlformats.org/officeDocument/2006/relationships/font" Target="fonts/font28.fntdata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0" Type="http://schemas.openxmlformats.org/officeDocument/2006/relationships/slide" Target="slides/slide18.xml"/><Relationship Id="rId41" Type="http://schemas.openxmlformats.org/officeDocument/2006/relationships/font" Target="fonts/font18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font" Target="fonts/font26.fntdata"/><Relationship Id="rId10" Type="http://schemas.openxmlformats.org/officeDocument/2006/relationships/slide" Target="slides/slide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font" Target="fonts/font29.fntdata"/><Relationship Id="rId7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612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d4829660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d482966021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0" name="Google Shape;300;g2d482966021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0e36908c27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0e36908c27_1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30e36908c27_1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ctrTitle"/>
          </p:nvPr>
        </p:nvSpPr>
        <p:spPr>
          <a:xfrm>
            <a:off x="1386633" y="1766000"/>
            <a:ext cx="9418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ubTitle" idx="1"/>
          </p:nvPr>
        </p:nvSpPr>
        <p:spPr>
          <a:xfrm>
            <a:off x="1386667" y="4502800"/>
            <a:ext cx="94188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cxnSp>
        <p:nvCxnSpPr>
          <p:cNvPr id="15" name="Google Shape;15;p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16;p9"/>
          <p:cNvCxnSpPr/>
          <p:nvPr/>
        </p:nvCxnSpPr>
        <p:spPr>
          <a:xfrm flipH="1">
            <a:off x="-3439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17;p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9"/>
          <p:cNvCxnSpPr/>
          <p:nvPr/>
        </p:nvCxnSpPr>
        <p:spPr>
          <a:xfrm flipH="1">
            <a:off x="86232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28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body" idx="1"/>
          </p:nvPr>
        </p:nvSpPr>
        <p:spPr>
          <a:xfrm>
            <a:off x="951000" y="1697233"/>
            <a:ext cx="10290000" cy="43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467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cxnSp>
        <p:nvCxnSpPr>
          <p:cNvPr id="22" name="Google Shape;22;p1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1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10"/>
          <p:cNvCxnSpPr/>
          <p:nvPr/>
        </p:nvCxnSpPr>
        <p:spPr>
          <a:xfrm>
            <a:off x="9179867" y="-151467"/>
            <a:ext cx="3420900" cy="17415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3619400" y="3391951"/>
            <a:ext cx="49532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6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title" idx="2"/>
          </p:nvPr>
        </p:nvSpPr>
        <p:spPr>
          <a:xfrm>
            <a:off x="4995400" y="1971900"/>
            <a:ext cx="2201200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subTitle" idx="1"/>
          </p:nvPr>
        </p:nvSpPr>
        <p:spPr>
          <a:xfrm>
            <a:off x="3055200" y="4372833"/>
            <a:ext cx="6081600" cy="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4" name="Google Shape;34;p1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" name="Google Shape;35;p1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" name="Google Shape;36;p15"/>
          <p:cNvCxnSpPr/>
          <p:nvPr/>
        </p:nvCxnSpPr>
        <p:spPr>
          <a:xfrm flipH="1">
            <a:off x="10598467" y="5306367"/>
            <a:ext cx="1838100" cy="1648500"/>
          </a:xfrm>
          <a:prstGeom prst="curvedConnector3">
            <a:avLst>
              <a:gd name="adj1" fmla="val 4999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" name="Google Shape;37;p15"/>
          <p:cNvCxnSpPr/>
          <p:nvPr/>
        </p:nvCxnSpPr>
        <p:spPr>
          <a:xfrm flipH="1">
            <a:off x="-150400" y="-118267"/>
            <a:ext cx="1891500" cy="1419300"/>
          </a:xfrm>
          <a:prstGeom prst="curvedConnector3">
            <a:avLst>
              <a:gd name="adj1" fmla="val 50003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574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subTitle" idx="1"/>
          </p:nvPr>
        </p:nvSpPr>
        <p:spPr>
          <a:xfrm>
            <a:off x="6718633" y="3532033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subTitle" idx="2"/>
          </p:nvPr>
        </p:nvSpPr>
        <p:spPr>
          <a:xfrm>
            <a:off x="6718633" y="3948267"/>
            <a:ext cx="3314800" cy="1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subTitle" idx="3"/>
          </p:nvPr>
        </p:nvSpPr>
        <p:spPr>
          <a:xfrm>
            <a:off x="2257567" y="3532033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ubTitle" idx="4"/>
          </p:nvPr>
        </p:nvSpPr>
        <p:spPr>
          <a:xfrm>
            <a:off x="2257567" y="3948267"/>
            <a:ext cx="3314800" cy="1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4" name="Google Shape;44;p1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" name="Google Shape;45;p1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" name="Google Shape;46;p16"/>
          <p:cNvCxnSpPr/>
          <p:nvPr/>
        </p:nvCxnSpPr>
        <p:spPr>
          <a:xfrm flipH="1">
            <a:off x="9247567" y="5241767"/>
            <a:ext cx="3399300" cy="18060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>
            <a:spLocks noGrp="1"/>
          </p:cNvSpPr>
          <p:nvPr>
            <p:ph type="subTitle" idx="1"/>
          </p:nvPr>
        </p:nvSpPr>
        <p:spPr>
          <a:xfrm>
            <a:off x="3147167" y="1910733"/>
            <a:ext cx="2300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ubTitle" idx="2"/>
          </p:nvPr>
        </p:nvSpPr>
        <p:spPr>
          <a:xfrm>
            <a:off x="2996667" y="2386733"/>
            <a:ext cx="6880400" cy="3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67732" lvl="0" algn="l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>
                <a:solidFill>
                  <a:srgbClr val="374957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572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1" name="Google Shape;51;p1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" name="Google Shape;52;p1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950967" y="1997017"/>
            <a:ext cx="10290000" cy="2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subTitle" idx="1"/>
          </p:nvPr>
        </p:nvSpPr>
        <p:spPr>
          <a:xfrm>
            <a:off x="2019100" y="4371717"/>
            <a:ext cx="81604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cxnSp>
        <p:nvCxnSpPr>
          <p:cNvPr id="56" name="Google Shape;56;p1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18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" name="Google Shape;59;p18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Table of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477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ubTitle" idx="1"/>
          </p:nvPr>
        </p:nvSpPr>
        <p:spPr>
          <a:xfrm>
            <a:off x="6668000" y="2590567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subTitle" idx="2"/>
          </p:nvPr>
        </p:nvSpPr>
        <p:spPr>
          <a:xfrm>
            <a:off x="6668000" y="3006800"/>
            <a:ext cx="3314800" cy="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ubTitle" idx="3"/>
          </p:nvPr>
        </p:nvSpPr>
        <p:spPr>
          <a:xfrm>
            <a:off x="2206933" y="2590567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subTitle" idx="4"/>
          </p:nvPr>
        </p:nvSpPr>
        <p:spPr>
          <a:xfrm>
            <a:off x="2206933" y="3006800"/>
            <a:ext cx="3314800" cy="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ubTitle" idx="5"/>
          </p:nvPr>
        </p:nvSpPr>
        <p:spPr>
          <a:xfrm>
            <a:off x="6668000" y="4965267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ubTitle" idx="6"/>
          </p:nvPr>
        </p:nvSpPr>
        <p:spPr>
          <a:xfrm>
            <a:off x="6668000" y="5381500"/>
            <a:ext cx="3314800" cy="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subTitle" idx="7"/>
          </p:nvPr>
        </p:nvSpPr>
        <p:spPr>
          <a:xfrm>
            <a:off x="2206933" y="4965267"/>
            <a:ext cx="331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ubTitle" idx="8"/>
          </p:nvPr>
        </p:nvSpPr>
        <p:spPr>
          <a:xfrm>
            <a:off x="2207000" y="5381500"/>
            <a:ext cx="3314800" cy="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title" idx="9"/>
          </p:nvPr>
        </p:nvSpPr>
        <p:spPr>
          <a:xfrm>
            <a:off x="3171533" y="1738117"/>
            <a:ext cx="1385600" cy="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7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title" idx="13"/>
          </p:nvPr>
        </p:nvSpPr>
        <p:spPr>
          <a:xfrm>
            <a:off x="7632600" y="1738117"/>
            <a:ext cx="1385600" cy="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7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title" idx="14"/>
          </p:nvPr>
        </p:nvSpPr>
        <p:spPr>
          <a:xfrm>
            <a:off x="3171600" y="4110317"/>
            <a:ext cx="1385600" cy="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7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title" idx="15"/>
          </p:nvPr>
        </p:nvSpPr>
        <p:spPr>
          <a:xfrm>
            <a:off x="7632600" y="4110317"/>
            <a:ext cx="1385600" cy="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7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cxnSp>
        <p:nvCxnSpPr>
          <p:cNvPr id="74" name="Google Shape;74;p1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75;p1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3214000" y="3910367"/>
            <a:ext cx="57640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subTitle" idx="1"/>
          </p:nvPr>
        </p:nvSpPr>
        <p:spPr>
          <a:xfrm>
            <a:off x="2457200" y="2215951"/>
            <a:ext cx="7277600" cy="13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9" name="Google Shape;79;p2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80;p2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9800" y="2263317"/>
            <a:ext cx="68724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3066000" y="3962867"/>
            <a:ext cx="6060000" cy="7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cxnSp>
        <p:nvCxnSpPr>
          <p:cNvPr id="84" name="Google Shape;84;p2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5" name="Google Shape;85;p2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title"/>
          </p:nvPr>
        </p:nvSpPr>
        <p:spPr>
          <a:xfrm>
            <a:off x="6608133" y="3289833"/>
            <a:ext cx="33004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title" idx="2"/>
          </p:nvPr>
        </p:nvSpPr>
        <p:spPr>
          <a:xfrm>
            <a:off x="6608133" y="1869767"/>
            <a:ext cx="2201200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subTitle" idx="1"/>
          </p:nvPr>
        </p:nvSpPr>
        <p:spPr>
          <a:xfrm>
            <a:off x="6608133" y="4155033"/>
            <a:ext cx="3300400" cy="8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0" name="Google Shape;90;p2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91;p2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2" name="Google Shape;92;p22"/>
          <p:cNvCxnSpPr/>
          <p:nvPr/>
        </p:nvCxnSpPr>
        <p:spPr>
          <a:xfrm>
            <a:off x="-279467" y="3203267"/>
            <a:ext cx="4192500" cy="37197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subTitle" idx="1"/>
          </p:nvPr>
        </p:nvSpPr>
        <p:spPr>
          <a:xfrm>
            <a:off x="4678667" y="3514833"/>
            <a:ext cx="283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subTitle" idx="2"/>
          </p:nvPr>
        </p:nvSpPr>
        <p:spPr>
          <a:xfrm>
            <a:off x="4678700" y="3968167"/>
            <a:ext cx="28348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ubTitle" idx="3"/>
          </p:nvPr>
        </p:nvSpPr>
        <p:spPr>
          <a:xfrm>
            <a:off x="1270700" y="3514833"/>
            <a:ext cx="283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ubTitle" idx="4"/>
          </p:nvPr>
        </p:nvSpPr>
        <p:spPr>
          <a:xfrm>
            <a:off x="1270833" y="3968167"/>
            <a:ext cx="28348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ubTitle" idx="5"/>
          </p:nvPr>
        </p:nvSpPr>
        <p:spPr>
          <a:xfrm>
            <a:off x="8086500" y="3514833"/>
            <a:ext cx="2834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6"/>
          </p:nvPr>
        </p:nvSpPr>
        <p:spPr>
          <a:xfrm>
            <a:off x="8086500" y="3968167"/>
            <a:ext cx="28348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874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01" name="Google Shape;101;p2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2" name="Google Shape;102;p2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subTitle" idx="1"/>
          </p:nvPr>
        </p:nvSpPr>
        <p:spPr>
          <a:xfrm>
            <a:off x="4957767" y="4522367"/>
            <a:ext cx="2190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ubTitle" idx="2"/>
          </p:nvPr>
        </p:nvSpPr>
        <p:spPr>
          <a:xfrm>
            <a:off x="4823567" y="4975700"/>
            <a:ext cx="245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867">
                <a:solidFill>
                  <a:srgbClr val="02020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subTitle" idx="3"/>
          </p:nvPr>
        </p:nvSpPr>
        <p:spPr>
          <a:xfrm>
            <a:off x="1770700" y="4522367"/>
            <a:ext cx="2190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ubTitle" idx="4"/>
          </p:nvPr>
        </p:nvSpPr>
        <p:spPr>
          <a:xfrm>
            <a:off x="1636568" y="4975700"/>
            <a:ext cx="245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867">
                <a:solidFill>
                  <a:srgbClr val="02020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subTitle" idx="5"/>
          </p:nvPr>
        </p:nvSpPr>
        <p:spPr>
          <a:xfrm>
            <a:off x="8144733" y="4522367"/>
            <a:ext cx="2190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subTitle" idx="6"/>
          </p:nvPr>
        </p:nvSpPr>
        <p:spPr>
          <a:xfrm>
            <a:off x="8010733" y="4975700"/>
            <a:ext cx="245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867">
                <a:solidFill>
                  <a:srgbClr val="02020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4251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11" name="Google Shape;111;p2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2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>
            <a:spLocks noGrp="1"/>
          </p:cNvSpPr>
          <p:nvPr>
            <p:ph type="subTitle" idx="1"/>
          </p:nvPr>
        </p:nvSpPr>
        <p:spPr>
          <a:xfrm>
            <a:off x="4552067" y="2415984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subTitle" idx="2"/>
          </p:nvPr>
        </p:nvSpPr>
        <p:spPr>
          <a:xfrm>
            <a:off x="4752267" y="2869333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subTitle" idx="3"/>
          </p:nvPr>
        </p:nvSpPr>
        <p:spPr>
          <a:xfrm>
            <a:off x="940967" y="2415984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subTitle" idx="4"/>
          </p:nvPr>
        </p:nvSpPr>
        <p:spPr>
          <a:xfrm>
            <a:off x="1141167" y="2869333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subTitle" idx="5"/>
          </p:nvPr>
        </p:nvSpPr>
        <p:spPr>
          <a:xfrm>
            <a:off x="8163100" y="2415984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subTitle" idx="6"/>
          </p:nvPr>
        </p:nvSpPr>
        <p:spPr>
          <a:xfrm>
            <a:off x="8363300" y="2869333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subTitle" idx="7"/>
          </p:nvPr>
        </p:nvSpPr>
        <p:spPr>
          <a:xfrm>
            <a:off x="4552067" y="4724617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ubTitle" idx="8"/>
          </p:nvPr>
        </p:nvSpPr>
        <p:spPr>
          <a:xfrm>
            <a:off x="4752267" y="5177967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subTitle" idx="9"/>
          </p:nvPr>
        </p:nvSpPr>
        <p:spPr>
          <a:xfrm>
            <a:off x="940967" y="4724617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subTitle" idx="13"/>
          </p:nvPr>
        </p:nvSpPr>
        <p:spPr>
          <a:xfrm>
            <a:off x="1141167" y="5177967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subTitle" idx="14"/>
          </p:nvPr>
        </p:nvSpPr>
        <p:spPr>
          <a:xfrm>
            <a:off x="8163100" y="4724617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subTitle" idx="15"/>
          </p:nvPr>
        </p:nvSpPr>
        <p:spPr>
          <a:xfrm>
            <a:off x="8363300" y="5177967"/>
            <a:ext cx="26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10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27" name="Google Shape;127;p2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p2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subTitle" idx="1"/>
          </p:nvPr>
        </p:nvSpPr>
        <p:spPr>
          <a:xfrm>
            <a:off x="6555800" y="2627200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2"/>
          </p:nvPr>
        </p:nvSpPr>
        <p:spPr>
          <a:xfrm>
            <a:off x="6745200" y="3080551"/>
            <a:ext cx="270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subTitle" idx="3"/>
          </p:nvPr>
        </p:nvSpPr>
        <p:spPr>
          <a:xfrm>
            <a:off x="2548200" y="2627200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subTitle" idx="4"/>
          </p:nvPr>
        </p:nvSpPr>
        <p:spPr>
          <a:xfrm>
            <a:off x="2737733" y="3080551"/>
            <a:ext cx="270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subTitle" idx="5"/>
          </p:nvPr>
        </p:nvSpPr>
        <p:spPr>
          <a:xfrm>
            <a:off x="6555800" y="4834051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subTitle" idx="6"/>
          </p:nvPr>
        </p:nvSpPr>
        <p:spPr>
          <a:xfrm>
            <a:off x="6745200" y="5287400"/>
            <a:ext cx="270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ubTitle" idx="7"/>
          </p:nvPr>
        </p:nvSpPr>
        <p:spPr>
          <a:xfrm>
            <a:off x="2548200" y="4834051"/>
            <a:ext cx="30880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ubTitle" idx="8"/>
          </p:nvPr>
        </p:nvSpPr>
        <p:spPr>
          <a:xfrm>
            <a:off x="2737600" y="5287400"/>
            <a:ext cx="270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64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39" name="Google Shape;139;p2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0" name="Google Shape;140;p2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subTitle" idx="1"/>
          </p:nvPr>
        </p:nvSpPr>
        <p:spPr>
          <a:xfrm>
            <a:off x="4757500" y="3992800"/>
            <a:ext cx="26872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subTitle" idx="2"/>
          </p:nvPr>
        </p:nvSpPr>
        <p:spPr>
          <a:xfrm>
            <a:off x="4757500" y="4446133"/>
            <a:ext cx="2687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subTitle" idx="3"/>
          </p:nvPr>
        </p:nvSpPr>
        <p:spPr>
          <a:xfrm>
            <a:off x="1451133" y="3992800"/>
            <a:ext cx="26872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subTitle" idx="4"/>
          </p:nvPr>
        </p:nvSpPr>
        <p:spPr>
          <a:xfrm>
            <a:off x="1451267" y="4446133"/>
            <a:ext cx="2687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ubTitle" idx="5"/>
          </p:nvPr>
        </p:nvSpPr>
        <p:spPr>
          <a:xfrm>
            <a:off x="8073933" y="3992800"/>
            <a:ext cx="26872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ubTitle" idx="6"/>
          </p:nvPr>
        </p:nvSpPr>
        <p:spPr>
          <a:xfrm>
            <a:off x="8073933" y="4446133"/>
            <a:ext cx="2687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351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49" name="Google Shape;149;p2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0" name="Google Shape;150;p2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1" name="Google Shape;151;p27"/>
          <p:cNvCxnSpPr/>
          <p:nvPr/>
        </p:nvCxnSpPr>
        <p:spPr>
          <a:xfrm>
            <a:off x="9912233" y="-167467"/>
            <a:ext cx="2657700" cy="17736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>
            <a:spLocks noGrp="1"/>
          </p:cNvSpPr>
          <p:nvPr>
            <p:ph type="subTitle" idx="1"/>
          </p:nvPr>
        </p:nvSpPr>
        <p:spPr>
          <a:xfrm>
            <a:off x="6333583" y="2297200"/>
            <a:ext cx="2686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subTitle" idx="2"/>
          </p:nvPr>
        </p:nvSpPr>
        <p:spPr>
          <a:xfrm>
            <a:off x="6333579" y="2750533"/>
            <a:ext cx="268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8"/>
          <p:cNvSpPr txBox="1">
            <a:spLocks noGrp="1"/>
          </p:cNvSpPr>
          <p:nvPr>
            <p:ph type="subTitle" idx="3"/>
          </p:nvPr>
        </p:nvSpPr>
        <p:spPr>
          <a:xfrm>
            <a:off x="3075283" y="2297200"/>
            <a:ext cx="2686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subTitle" idx="4"/>
          </p:nvPr>
        </p:nvSpPr>
        <p:spPr>
          <a:xfrm>
            <a:off x="3075283" y="2750533"/>
            <a:ext cx="268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subTitle" idx="5"/>
          </p:nvPr>
        </p:nvSpPr>
        <p:spPr>
          <a:xfrm>
            <a:off x="6333583" y="4211900"/>
            <a:ext cx="2686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58" name="Google Shape;158;p28"/>
          <p:cNvSpPr txBox="1">
            <a:spLocks noGrp="1"/>
          </p:cNvSpPr>
          <p:nvPr>
            <p:ph type="subTitle" idx="6"/>
          </p:nvPr>
        </p:nvSpPr>
        <p:spPr>
          <a:xfrm>
            <a:off x="6333579" y="4665233"/>
            <a:ext cx="268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subTitle" idx="7"/>
          </p:nvPr>
        </p:nvSpPr>
        <p:spPr>
          <a:xfrm>
            <a:off x="3075283" y="4211900"/>
            <a:ext cx="26864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subTitle" idx="8"/>
          </p:nvPr>
        </p:nvSpPr>
        <p:spPr>
          <a:xfrm>
            <a:off x="3075283" y="4665233"/>
            <a:ext cx="268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371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62" name="Google Shape;162;p2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3" name="Google Shape;163;p2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>
            <a:spLocks noGrp="1"/>
          </p:cNvSpPr>
          <p:nvPr>
            <p:ph type="title"/>
          </p:nvPr>
        </p:nvSpPr>
        <p:spPr>
          <a:xfrm>
            <a:off x="3457233" y="952800"/>
            <a:ext cx="5277600" cy="8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endParaRPr/>
          </a:p>
        </p:txBody>
      </p:sp>
      <p:sp>
        <p:nvSpPr>
          <p:cNvPr id="166" name="Google Shape;166;p29"/>
          <p:cNvSpPr txBox="1">
            <a:spLocks noGrp="1"/>
          </p:cNvSpPr>
          <p:nvPr>
            <p:ph type="subTitle" idx="1"/>
          </p:nvPr>
        </p:nvSpPr>
        <p:spPr>
          <a:xfrm>
            <a:off x="3153312" y="1795200"/>
            <a:ext cx="5885600" cy="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title" idx="2"/>
          </p:nvPr>
        </p:nvSpPr>
        <p:spPr>
          <a:xfrm>
            <a:off x="3457233" y="2750700"/>
            <a:ext cx="5277600" cy="8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733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subTitle" idx="3"/>
          </p:nvPr>
        </p:nvSpPr>
        <p:spPr>
          <a:xfrm>
            <a:off x="3153312" y="3593100"/>
            <a:ext cx="5885600" cy="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title" idx="4"/>
          </p:nvPr>
        </p:nvSpPr>
        <p:spPr>
          <a:xfrm>
            <a:off x="3457233" y="4548600"/>
            <a:ext cx="5277600" cy="8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733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endParaRPr/>
          </a:p>
        </p:txBody>
      </p:sp>
      <p:sp>
        <p:nvSpPr>
          <p:cNvPr id="170" name="Google Shape;170;p29"/>
          <p:cNvSpPr txBox="1">
            <a:spLocks noGrp="1"/>
          </p:cNvSpPr>
          <p:nvPr>
            <p:ph type="subTitle" idx="5"/>
          </p:nvPr>
        </p:nvSpPr>
        <p:spPr>
          <a:xfrm>
            <a:off x="3153267" y="5391000"/>
            <a:ext cx="5885600" cy="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1" name="Google Shape;171;p2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2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>
            <a:spLocks noGrp="1"/>
          </p:cNvSpPr>
          <p:nvPr>
            <p:ph type="title"/>
          </p:nvPr>
        </p:nvSpPr>
        <p:spPr>
          <a:xfrm>
            <a:off x="1071667" y="2701067"/>
            <a:ext cx="54500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1"/>
          </p:nvPr>
        </p:nvSpPr>
        <p:spPr>
          <a:xfrm>
            <a:off x="1071667" y="3591367"/>
            <a:ext cx="42124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867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6" name="Google Shape;176;p3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7" name="Google Shape;177;p3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5986867" y="2730300"/>
            <a:ext cx="4485600" cy="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subTitle" idx="1"/>
          </p:nvPr>
        </p:nvSpPr>
        <p:spPr>
          <a:xfrm>
            <a:off x="6474067" y="3593100"/>
            <a:ext cx="39984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867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9pPr>
          </a:lstStyle>
          <a:p>
            <a:endParaRPr/>
          </a:p>
        </p:txBody>
      </p:sp>
      <p:cxnSp>
        <p:nvCxnSpPr>
          <p:cNvPr id="181" name="Google Shape;181;p3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2" name="Google Shape;182;p3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>
            <a:spLocks noGrp="1"/>
          </p:cNvSpPr>
          <p:nvPr>
            <p:ph type="subTitle" idx="1"/>
          </p:nvPr>
        </p:nvSpPr>
        <p:spPr>
          <a:xfrm>
            <a:off x="5555733" y="1938033"/>
            <a:ext cx="5276800" cy="38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003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86" name="Google Shape;186;p3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7" name="Google Shape;187;p3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8" name="Google Shape;188;p32"/>
          <p:cNvCxnSpPr/>
          <p:nvPr/>
        </p:nvCxnSpPr>
        <p:spPr>
          <a:xfrm flipH="1">
            <a:off x="9029533" y="4884600"/>
            <a:ext cx="3764400" cy="2177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subTitle" idx="1"/>
          </p:nvPr>
        </p:nvSpPr>
        <p:spPr>
          <a:xfrm>
            <a:off x="6421433" y="4821833"/>
            <a:ext cx="3922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subTitle" idx="2"/>
          </p:nvPr>
        </p:nvSpPr>
        <p:spPr>
          <a:xfrm>
            <a:off x="6421600" y="5275167"/>
            <a:ext cx="3922400" cy="8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3"/>
          <p:cNvSpPr txBox="1">
            <a:spLocks noGrp="1"/>
          </p:cNvSpPr>
          <p:nvPr>
            <p:ph type="subTitle" idx="3"/>
          </p:nvPr>
        </p:nvSpPr>
        <p:spPr>
          <a:xfrm>
            <a:off x="1847772" y="4821833"/>
            <a:ext cx="3922800" cy="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193" name="Google Shape;193;p33"/>
          <p:cNvSpPr txBox="1">
            <a:spLocks noGrp="1"/>
          </p:cNvSpPr>
          <p:nvPr>
            <p:ph type="subTitle" idx="4"/>
          </p:nvPr>
        </p:nvSpPr>
        <p:spPr>
          <a:xfrm>
            <a:off x="1848033" y="5275167"/>
            <a:ext cx="3922400" cy="8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363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195" name="Google Shape;195;p3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3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>
            <a:spLocks noGrp="1"/>
          </p:cNvSpPr>
          <p:nvPr>
            <p:ph type="title"/>
          </p:nvPr>
        </p:nvSpPr>
        <p:spPr>
          <a:xfrm>
            <a:off x="3777200" y="1054933"/>
            <a:ext cx="4637600" cy="1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9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99" name="Google Shape;199;p34"/>
          <p:cNvSpPr txBox="1">
            <a:spLocks noGrp="1"/>
          </p:cNvSpPr>
          <p:nvPr>
            <p:ph type="subTitle" idx="1"/>
          </p:nvPr>
        </p:nvSpPr>
        <p:spPr>
          <a:xfrm>
            <a:off x="3977800" y="2332567"/>
            <a:ext cx="4236400" cy="1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/>
          <p:nvPr/>
        </p:nvSpPr>
        <p:spPr>
          <a:xfrm>
            <a:off x="3867267" y="4584367"/>
            <a:ext cx="4457600" cy="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Montserrat"/>
              <a:buNone/>
            </a:pPr>
            <a:r>
              <a:rPr lang="ru-RU" sz="1333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ru-RU" sz="1333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lang="ru-RU" sz="1333" b="1" i="0" u="none" strike="noStrike" cap="none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ru-RU" sz="1333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ru-RU" sz="1333" b="1" i="0" u="none" strike="noStrike" cap="none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ru-RU" sz="1333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lang="ru-RU" sz="1333" b="1" i="0" u="none" strike="noStrike" cap="none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1" name="Google Shape;201;p3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2" name="Google Shape;202;p34"/>
          <p:cNvCxnSpPr/>
          <p:nvPr/>
        </p:nvCxnSpPr>
        <p:spPr>
          <a:xfrm>
            <a:off x="-3439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3" name="Google Shape;203;p3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4" name="Google Shape;204;p34"/>
          <p:cNvCxnSpPr/>
          <p:nvPr/>
        </p:nvCxnSpPr>
        <p:spPr>
          <a:xfrm>
            <a:off x="86232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B3026-0AE7-4948-A082-DF876A901F20}" type="datetimeFigureOut">
              <a:rPr lang="ru-UA" smtClean="0"/>
              <a:t>11/28/2024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A3FC-EE82-4136-AF71-70C388D481A1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05061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accent2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body" idx="1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2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7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7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body" idx="2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38"/>
          <p:cNvSpPr txBox="1">
            <a:spLocks noGrp="1"/>
          </p:cNvSpPr>
          <p:nvPr>
            <p:ph type="body" idx="3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38"/>
          <p:cNvSpPr txBox="1">
            <a:spLocks noGrp="1"/>
          </p:cNvSpPr>
          <p:nvPr>
            <p:ph type="body" idx="4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8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38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  <p:sp>
        <p:nvSpPr>
          <p:cNvPr id="249" name="Google Shape;249;p3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3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40"/>
          <p:cNvSpPr txBox="1"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0"/>
          <p:cNvSpPr txBox="1">
            <a:spLocks noGrp="1"/>
          </p:cNvSpPr>
          <p:nvPr>
            <p:ph type="body" idx="1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type="body" idx="2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9" name="Google Shape;259;p4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40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1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66" name="Google Shape;266;p41"/>
          <p:cNvSpPr txBox="1">
            <a:spLocks noGrp="1"/>
          </p:cNvSpPr>
          <p:nvPr>
            <p:ph type="body" idx="1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7" name="Google Shape;267;p4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1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4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42"/>
          <p:cNvSpPr txBox="1">
            <a:spLocks noGrp="1"/>
          </p:cNvSpPr>
          <p:nvPr>
            <p:ph type="body" idx="1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4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4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3"/>
          <p:cNvSpPr txBox="1">
            <a:spLocks noGrp="1"/>
          </p:cNvSpPr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3"/>
          <p:cNvSpPr txBox="1">
            <a:spLocks noGrp="1"/>
          </p:cNvSpPr>
          <p:nvPr>
            <p:ph type="body" idx="1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4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43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951000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867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84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12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8" name="Google Shape;208;p1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9" name="Google Shape;209;p1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0" name="Google Shape;210;p1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itG4JlzsFQJR-fbAp1d12QJe5abhIxI82nFkbB0PAmEq40Q/viewfor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632-2024-%D1%80" TargetMode="External"/><Relationship Id="rId2" Type="http://schemas.openxmlformats.org/officeDocument/2006/relationships/hyperlink" Target="https://zakon.rada.gov.ua/laws/show/195/20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laws/show/572-2024-%D1%80" TargetMode="External"/><Relationship Id="rId5" Type="http://schemas.openxmlformats.org/officeDocument/2006/relationships/hyperlink" Target="https://zakon.rada.gov.ua/laws/show/1018-2017-%D1%80" TargetMode="External"/><Relationship Id="rId4" Type="http://schemas.openxmlformats.org/officeDocument/2006/relationships/hyperlink" Target="https://zakon.rada.gov.ua/laws/show/301-2023-%D1%8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surl.li/rwrgwh" TargetMode="Externa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z0885-18" TargetMode="Externa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rada/show/v0864290-06" TargetMode="External"/><Relationship Id="rId2" Type="http://schemas.openxmlformats.org/officeDocument/2006/relationships/hyperlink" Target="https://mon.gov.ua/static-objects/mon/sites/1/rizne/2020/12/Standart_Praktychnyy_psykholoh.pdf" TargetMode="Externa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mzo.gov.ua/2019/07/25/lyst-mon-vid-24-07-2019-1-9-477-pro-typovu-dokumentatsiiu-pratsivnykiv-psykholohichnoi-sluzhby-u-systemi-osvity-ukrainy/" TargetMode="Externa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mzo.gov.ua/2019/07/25/lyst-mon-vid-24-07-2019-1-9-477-pro-typovu-dokumentatsiiu-pratsivnykiv-psykholohichnoi-sluzhby-u-systemi-osvity-ukrainy/" TargetMode="Externa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JGpCXSRW1id3ZDK2Omo2EdrlMbTS2v8v/view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iitta.gov.ua/id/eprint/741698/1/diahnostychnyi_minimum_2024.pdf" TargetMode="External"/><Relationship Id="rId2" Type="http://schemas.openxmlformats.org/officeDocument/2006/relationships/hyperlink" Target="https://lib.iitta.gov.ua/id/eprint/709623/1/%D1%86%D0%B8%D0%BA%D0%BB%D0%BE%D0%B3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url.li/bhvf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"/>
          <p:cNvSpPr txBox="1">
            <a:spLocks noGrp="1"/>
          </p:cNvSpPr>
          <p:nvPr>
            <p:ph type="ctrTitle"/>
          </p:nvPr>
        </p:nvSpPr>
        <p:spPr>
          <a:xfrm>
            <a:off x="1503268" y="1482437"/>
            <a:ext cx="9185564" cy="4142509"/>
          </a:xfrm>
          <a:prstGeom prst="rect">
            <a:avLst/>
          </a:prstGeom>
          <a:solidFill>
            <a:srgbClr val="7ABC32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Забезпечення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ефективного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психологічного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супроводу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учасників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освітнього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процесу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умовах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дистанційного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"/>
          <p:cNvSpPr txBox="1">
            <a:spLocks noGrp="1"/>
          </p:cNvSpPr>
          <p:nvPr>
            <p:ph type="subTitle" idx="1"/>
          </p:nvPr>
        </p:nvSpPr>
        <p:spPr>
          <a:xfrm>
            <a:off x="1386633" y="4502800"/>
            <a:ext cx="9418834" cy="872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lang="ru-RU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"/>
          <p:cNvSpPr txBox="1">
            <a:spLocks noGrp="1"/>
          </p:cNvSpPr>
          <p:nvPr>
            <p:ph type="ctrTitle"/>
          </p:nvPr>
        </p:nvSpPr>
        <p:spPr>
          <a:xfrm>
            <a:off x="1503268" y="1482437"/>
            <a:ext cx="9185564" cy="4142509"/>
          </a:xfrm>
          <a:prstGeom prst="rect">
            <a:avLst/>
          </a:prstGeom>
          <a:solidFill>
            <a:srgbClr val="7ABC32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Забезпечення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ефективного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психологічного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супроводу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учасників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освітнього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процесу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умовах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дистанційного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Не забути </a:t>
            </a:r>
            <a:r>
              <a:rPr lang="ru-RU" sz="3200" dirty="0" err="1"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зареєструватися</a:t>
            </a: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! </a:t>
            </a: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"/>
          <p:cNvSpPr txBox="1">
            <a:spLocks noGrp="1"/>
          </p:cNvSpPr>
          <p:nvPr>
            <p:ph type="subTitle" idx="1"/>
          </p:nvPr>
        </p:nvSpPr>
        <p:spPr>
          <a:xfrm>
            <a:off x="1386633" y="4502801"/>
            <a:ext cx="9418834" cy="68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Байдик В.В., доцент </a:t>
            </a:r>
            <a:r>
              <a:rPr lang="ru-RU" dirty="0" err="1">
                <a:latin typeface="Times New Roman"/>
                <a:ea typeface="Times New Roman"/>
                <a:cs typeface="Times New Roman"/>
                <a:sym typeface="Times New Roman"/>
              </a:rPr>
              <a:t>кафедри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  <a:sym typeface="Times New Roman"/>
              </a:rPr>
              <a:t>педагогіки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ru-RU" dirty="0" err="1">
                <a:latin typeface="Times New Roman"/>
                <a:ea typeface="Times New Roman"/>
                <a:cs typeface="Times New Roman"/>
                <a:sym typeface="Times New Roman"/>
              </a:rPr>
              <a:t>психології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dirty="0" err="1">
                <a:latin typeface="Times New Roman"/>
                <a:ea typeface="Times New Roman"/>
                <a:cs typeface="Times New Roman"/>
                <a:sym typeface="Times New Roman"/>
              </a:rPr>
              <a:t>канд.псих.наук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787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B4D2B-7B97-4D63-8028-64932DB4C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615" y="384567"/>
            <a:ext cx="6282000" cy="763600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Нормативна база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9D14E1-A37E-48EB-9CD2-36E622B5F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615" y="1329587"/>
            <a:ext cx="10440861" cy="4873250"/>
          </a:xfrm>
        </p:spPr>
        <p:txBody>
          <a:bodyPr/>
          <a:lstStyle/>
          <a:p>
            <a:r>
              <a:rPr lang="ru-RU" dirty="0"/>
              <a:t>Указ Президента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25.05.2020 №195/2020 </a:t>
            </a:r>
            <a:r>
              <a:rPr lang="ru-RU" dirty="0">
                <a:hlinkClick r:id="rId2"/>
              </a:rPr>
              <a:t>«Про </a:t>
            </a:r>
            <a:r>
              <a:rPr lang="ru-RU" dirty="0" err="1">
                <a:hlinkClick r:id="rId2"/>
              </a:rPr>
              <a:t>Національну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стратегію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розбудови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безпечного</a:t>
            </a:r>
            <a:r>
              <a:rPr lang="ru-RU" dirty="0">
                <a:hlinkClick r:id="rId2"/>
              </a:rPr>
              <a:t> і здорового </a:t>
            </a:r>
            <a:r>
              <a:rPr lang="ru-RU" dirty="0" err="1">
                <a:hlinkClick r:id="rId2"/>
              </a:rPr>
              <a:t>освітнього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середовища</a:t>
            </a:r>
            <a:r>
              <a:rPr lang="ru-RU" dirty="0">
                <a:hlinkClick r:id="rId2"/>
              </a:rPr>
              <a:t> у </a:t>
            </a:r>
            <a:r>
              <a:rPr lang="ru-RU" dirty="0" err="1">
                <a:hlinkClick r:id="rId2"/>
              </a:rPr>
              <a:t>новій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українській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школі</a:t>
            </a:r>
            <a:r>
              <a:rPr lang="ru-RU" dirty="0">
                <a:hlinkClick r:id="rId2"/>
              </a:rPr>
              <a:t>» </a:t>
            </a:r>
            <a:r>
              <a:rPr lang="ru-RU" dirty="0"/>
              <a:t>(</a:t>
            </a:r>
            <a:r>
              <a:rPr lang="ru-RU" dirty="0" err="1"/>
              <a:t>реалізація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2020-2024 </a:t>
            </a:r>
            <a:r>
              <a:rPr lang="ru-RU" dirty="0" err="1"/>
              <a:t>р.р</a:t>
            </a:r>
            <a:r>
              <a:rPr lang="ru-RU" dirty="0"/>
              <a:t>.) </a:t>
            </a:r>
          </a:p>
          <a:p>
            <a:pPr marL="114300" indent="0">
              <a:buNone/>
            </a:pPr>
            <a:r>
              <a:rPr lang="ru-RU" dirty="0"/>
              <a:t>кожного року – </a:t>
            </a:r>
            <a:r>
              <a:rPr lang="ru-RU" dirty="0" err="1"/>
              <a:t>Розпорядження</a:t>
            </a:r>
            <a:r>
              <a:rPr lang="ru-RU" dirty="0"/>
              <a:t> КМУ </a:t>
            </a:r>
            <a:r>
              <a:rPr lang="ru-RU" dirty="0" err="1"/>
              <a:t>від</a:t>
            </a:r>
            <a:r>
              <a:rPr lang="ru-RU" dirty="0"/>
              <a:t> 05.07 № 632- з </a:t>
            </a:r>
            <a:r>
              <a:rPr lang="ru-RU" dirty="0">
                <a:hlinkClick r:id="rId3"/>
              </a:rPr>
              <a:t>«Про </a:t>
            </a:r>
            <a:r>
              <a:rPr lang="ru-RU" dirty="0" err="1">
                <a:hlinkClick r:id="rId3"/>
              </a:rPr>
              <a:t>затвердження</a:t>
            </a:r>
            <a:r>
              <a:rPr lang="ru-RU" dirty="0">
                <a:hlinkClick r:id="rId3"/>
              </a:rPr>
              <a:t> плану </a:t>
            </a:r>
            <a:r>
              <a:rPr lang="ru-RU" dirty="0" err="1">
                <a:hlinkClick r:id="rId3"/>
              </a:rPr>
              <a:t>заходів</a:t>
            </a:r>
            <a:r>
              <a:rPr lang="ru-RU" dirty="0">
                <a:hlinkClick r:id="rId3"/>
              </a:rPr>
              <a:t> з </a:t>
            </a:r>
            <a:r>
              <a:rPr lang="ru-RU" dirty="0" err="1">
                <a:hlinkClick r:id="rId3"/>
              </a:rPr>
              <a:t>реалізації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Національної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стратегії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розбудови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безпечного</a:t>
            </a:r>
            <a:r>
              <a:rPr lang="ru-RU" dirty="0">
                <a:hlinkClick r:id="rId3"/>
              </a:rPr>
              <a:t> і здорового </a:t>
            </a:r>
            <a:r>
              <a:rPr lang="ru-RU" dirty="0" err="1">
                <a:hlinkClick r:id="rId3"/>
              </a:rPr>
              <a:t>освітнього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середовища</a:t>
            </a:r>
            <a:r>
              <a:rPr lang="ru-RU" dirty="0">
                <a:hlinkClick r:id="rId3"/>
              </a:rPr>
              <a:t> у </a:t>
            </a:r>
            <a:r>
              <a:rPr lang="ru-RU" dirty="0" err="1">
                <a:hlinkClick r:id="rId3"/>
              </a:rPr>
              <a:t>новій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українській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школі</a:t>
            </a:r>
            <a:r>
              <a:rPr lang="ru-RU" dirty="0">
                <a:hlinkClick r:id="rId3"/>
              </a:rPr>
              <a:t> на 2024 </a:t>
            </a:r>
            <a:r>
              <a:rPr lang="ru-RU" dirty="0" err="1">
                <a:hlinkClick r:id="rId3"/>
              </a:rPr>
              <a:t>рік</a:t>
            </a:r>
            <a:r>
              <a:rPr lang="ru-RU" dirty="0">
                <a:hlinkClick r:id="rId3"/>
              </a:rPr>
              <a:t>»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hlinkClick r:id="rId4"/>
              </a:rPr>
              <a:t>Розпорядження</a:t>
            </a:r>
            <a:r>
              <a:rPr lang="ru-RU" dirty="0">
                <a:hlinkClick r:id="rId4"/>
              </a:rPr>
              <a:t> КМУ </a:t>
            </a:r>
            <a:r>
              <a:rPr lang="ru-RU" dirty="0" err="1">
                <a:hlinkClick r:id="rId4"/>
              </a:rPr>
              <a:t>від</a:t>
            </a:r>
            <a:r>
              <a:rPr lang="ru-RU" dirty="0">
                <a:hlinkClick r:id="rId4"/>
              </a:rPr>
              <a:t> 07.04.2023 № 301-р «Про </a:t>
            </a:r>
            <a:r>
              <a:rPr lang="ru-RU" dirty="0" err="1">
                <a:hlinkClick r:id="rId4"/>
              </a:rPr>
              <a:t>схвалення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Концепції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безпеки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закладів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освіти</a:t>
            </a:r>
            <a:r>
              <a:rPr lang="ru-RU" dirty="0">
                <a:hlinkClick r:id="rId4"/>
              </a:rPr>
              <a:t>» </a:t>
            </a:r>
            <a:r>
              <a:rPr lang="ru-RU" dirty="0"/>
              <a:t>(2023-2025 </a:t>
            </a:r>
            <a:r>
              <a:rPr lang="ru-RU" dirty="0" err="1"/>
              <a:t>р.р</a:t>
            </a:r>
            <a:r>
              <a:rPr lang="ru-RU" dirty="0"/>
              <a:t>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Розпорядження</a:t>
            </a:r>
            <a:r>
              <a:rPr lang="ru-RU" dirty="0"/>
              <a:t> КМУ </a:t>
            </a:r>
            <a:r>
              <a:rPr lang="ru-RU" dirty="0" err="1"/>
              <a:t>від</a:t>
            </a:r>
            <a:r>
              <a:rPr lang="ru-RU" dirty="0"/>
              <a:t> 27.12.2017 р. № 1018-р </a:t>
            </a:r>
            <a:r>
              <a:rPr lang="ru-RU" dirty="0">
                <a:hlinkClick r:id="rId5"/>
              </a:rPr>
              <a:t>«Про </a:t>
            </a:r>
            <a:r>
              <a:rPr lang="ru-RU" dirty="0" err="1">
                <a:hlinkClick r:id="rId5"/>
              </a:rPr>
              <a:t>схвалення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концепції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розвитку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охорони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психічного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здоров’я</a:t>
            </a:r>
            <a:r>
              <a:rPr lang="ru-RU" dirty="0">
                <a:hlinkClick r:id="rId5"/>
              </a:rPr>
              <a:t> в </a:t>
            </a:r>
            <a:r>
              <a:rPr lang="ru-RU" dirty="0" err="1">
                <a:hlinkClick r:id="rId5"/>
              </a:rPr>
              <a:t>Україні</a:t>
            </a:r>
            <a:r>
              <a:rPr lang="ru-RU" dirty="0">
                <a:hlinkClick r:id="rId5"/>
              </a:rPr>
              <a:t> на </a:t>
            </a:r>
            <a:r>
              <a:rPr lang="ru-RU" dirty="0" err="1">
                <a:hlinkClick r:id="rId5"/>
              </a:rPr>
              <a:t>період</a:t>
            </a:r>
            <a:r>
              <a:rPr lang="ru-RU" dirty="0">
                <a:hlinkClick r:id="rId5"/>
              </a:rPr>
              <a:t> до 2030 року» </a:t>
            </a:r>
            <a:r>
              <a:rPr lang="ru-RU" dirty="0"/>
              <a:t>     </a:t>
            </a:r>
            <a:r>
              <a:rPr lang="ru-RU" dirty="0">
                <a:hlinkClick r:id="rId6"/>
              </a:rPr>
              <a:t>План </a:t>
            </a:r>
            <a:r>
              <a:rPr lang="ru-RU" dirty="0" err="1">
                <a:hlinkClick r:id="rId6"/>
              </a:rPr>
              <a:t>заходів</a:t>
            </a:r>
            <a:r>
              <a:rPr lang="ru-RU" dirty="0">
                <a:hlinkClick r:id="rId6"/>
              </a:rPr>
              <a:t> на 2024-2026 </a:t>
            </a:r>
            <a:r>
              <a:rPr lang="ru-RU" dirty="0" err="1">
                <a:hlinkClick r:id="rId6"/>
              </a:rPr>
              <a:t>р.р</a:t>
            </a:r>
            <a:r>
              <a:rPr lang="ru-RU" dirty="0">
                <a:hlinkClick r:id="rId6"/>
              </a:rPr>
              <a:t>. 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Закон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освіту</a:t>
            </a:r>
            <a:r>
              <a:rPr lang="ru-RU" dirty="0"/>
              <a:t>» (ст.76) </a:t>
            </a:r>
            <a:r>
              <a:rPr lang="ru-RU" dirty="0" err="1"/>
              <a:t>Психологічна</a:t>
            </a:r>
            <a:r>
              <a:rPr lang="ru-RU" dirty="0"/>
              <a:t> служба та </a:t>
            </a:r>
            <a:r>
              <a:rPr lang="ru-RU" dirty="0" err="1"/>
              <a:t>соціально-педагогічний</a:t>
            </a:r>
            <a:r>
              <a:rPr lang="ru-RU" dirty="0"/>
              <a:t> патронаж у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Закон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» ст.51 «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</a:t>
            </a:r>
            <a:r>
              <a:rPr lang="ru-RU" dirty="0" err="1"/>
              <a:t>педагогічних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» (не </a:t>
            </a:r>
            <a:r>
              <a:rPr lang="ru-RU" dirty="0" err="1"/>
              <a:t>менше</a:t>
            </a:r>
            <a:r>
              <a:rPr lang="ru-RU" dirty="0"/>
              <a:t> 10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годин - на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, </a:t>
            </a:r>
            <a:r>
              <a:rPr lang="ru-RU" dirty="0" err="1"/>
              <a:t>вмінь</a:t>
            </a:r>
            <a:r>
              <a:rPr lang="ru-RU" dirty="0"/>
              <a:t> і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 у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учасникам</a:t>
            </a:r>
            <a:r>
              <a:rPr lang="ru-RU" dirty="0"/>
              <a:t>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)</a:t>
            </a:r>
          </a:p>
          <a:p>
            <a:pPr marL="114300" indent="0">
              <a:buNone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Лист ДНУ «</a:t>
            </a:r>
            <a:r>
              <a:rPr lang="ru-RU" dirty="0" err="1"/>
              <a:t>Інститут</a:t>
            </a:r>
            <a:r>
              <a:rPr lang="ru-RU" dirty="0"/>
              <a:t> </a:t>
            </a:r>
            <a:r>
              <a:rPr lang="ru-RU" dirty="0" err="1"/>
              <a:t>модернізації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» </a:t>
            </a:r>
            <a:r>
              <a:rPr lang="ru-RU" dirty="0" err="1"/>
              <a:t>від</a:t>
            </a:r>
            <a:r>
              <a:rPr lang="ru-RU" dirty="0"/>
              <a:t> 08.08.2024 № 21/08-1233 «Про </a:t>
            </a:r>
            <a:r>
              <a:rPr lang="ru-RU" dirty="0" err="1"/>
              <a:t>методичні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"</a:t>
            </a:r>
            <a:r>
              <a:rPr lang="ru-RU" dirty="0" err="1"/>
              <a:t>Пріоритетні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в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у 2024/2025 </a:t>
            </a:r>
            <a:r>
              <a:rPr lang="ru-RU" dirty="0" err="1"/>
              <a:t>навчальному</a:t>
            </a:r>
            <a:r>
              <a:rPr lang="ru-RU" dirty="0"/>
              <a:t> </a:t>
            </a:r>
            <a:r>
              <a:rPr lang="ru-RU" dirty="0" err="1"/>
              <a:t>році</a:t>
            </a:r>
            <a:r>
              <a:rPr lang="ru-RU" dirty="0"/>
              <a:t>» (кожного року </a:t>
            </a:r>
            <a:r>
              <a:rPr lang="ru-RU" dirty="0" err="1"/>
              <a:t>новий</a:t>
            </a:r>
            <a:r>
              <a:rPr lang="ru-RU" dirty="0"/>
              <a:t> лист)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75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42A0D-AE94-4215-A379-19C3D78DD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6" y="593367"/>
            <a:ext cx="8937751" cy="763600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Психологічна служба Луганської області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96E93F-BCE6-482D-B3D6-A4B022759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Кількість практичних психологів та соціальних педагогів – </a:t>
            </a:r>
            <a:r>
              <a:rPr lang="uk-UA" b="1" dirty="0"/>
              <a:t>(2023 рік - 114/2024 рік - 155)</a:t>
            </a:r>
          </a:p>
          <a:p>
            <a:endParaRPr lang="uk-UA" b="1" dirty="0"/>
          </a:p>
          <a:p>
            <a:r>
              <a:rPr lang="uk-UA" b="1" dirty="0"/>
              <a:t>Звітність Автоматизована система «Я-психолог»</a:t>
            </a:r>
            <a:endParaRPr lang="ru-UA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9E4468-823E-4FC3-BF53-A3933E9A1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60" y="2536843"/>
            <a:ext cx="5441648" cy="23735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300A96-E27C-4E32-959F-B14C2115A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934" y="3204395"/>
            <a:ext cx="7268066" cy="3060238"/>
          </a:xfrm>
          <a:prstGeom prst="rect">
            <a:avLst/>
          </a:prstGeom>
        </p:spPr>
      </p:pic>
      <p:sp>
        <p:nvSpPr>
          <p:cNvPr id="8" name="Стрелка: изогнутая влево 7">
            <a:extLst>
              <a:ext uri="{FF2B5EF4-FFF2-40B4-BE49-F238E27FC236}">
                <a16:creationId xmlns:a16="http://schemas.microsoft.com/office/drawing/2014/main" id="{6DA7EFFF-EB75-4BFA-959D-354B984EF872}"/>
              </a:ext>
            </a:extLst>
          </p:cNvPr>
          <p:cNvSpPr/>
          <p:nvPr/>
        </p:nvSpPr>
        <p:spPr>
          <a:xfrm>
            <a:off x="5948313" y="5618376"/>
            <a:ext cx="432000" cy="473258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tx1"/>
              </a:solidFill>
            </a:endParaRPr>
          </a:p>
        </p:txBody>
      </p:sp>
      <p:sp>
        <p:nvSpPr>
          <p:cNvPr id="9" name="Стрелка: изогнутая влево 8">
            <a:extLst>
              <a:ext uri="{FF2B5EF4-FFF2-40B4-BE49-F238E27FC236}">
                <a16:creationId xmlns:a16="http://schemas.microsoft.com/office/drawing/2014/main" id="{AA2167E1-7AE9-4D18-BC33-209649B160ED}"/>
              </a:ext>
            </a:extLst>
          </p:cNvPr>
          <p:cNvSpPr/>
          <p:nvPr/>
        </p:nvSpPr>
        <p:spPr>
          <a:xfrm>
            <a:off x="7729979" y="3429000"/>
            <a:ext cx="396000" cy="43200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tx1"/>
              </a:solidFill>
            </a:endParaRPr>
          </a:p>
        </p:txBody>
      </p:sp>
      <p:sp>
        <p:nvSpPr>
          <p:cNvPr id="4" name="Стрілка: вліво 3">
            <a:extLst>
              <a:ext uri="{FF2B5EF4-FFF2-40B4-BE49-F238E27FC236}">
                <a16:creationId xmlns:a16="http://schemas.microsoft.com/office/drawing/2014/main" id="{A12BBA11-7E23-426E-BFB7-67AAE3AA6870}"/>
              </a:ext>
            </a:extLst>
          </p:cNvPr>
          <p:cNvSpPr/>
          <p:nvPr/>
        </p:nvSpPr>
        <p:spPr>
          <a:xfrm>
            <a:off x="11241000" y="3645000"/>
            <a:ext cx="742950" cy="39275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85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1B4B0B-B85A-4483-8F3E-CD0898748001}"/>
              </a:ext>
            </a:extLst>
          </p:cNvPr>
          <p:cNvSpPr/>
          <p:nvPr/>
        </p:nvSpPr>
        <p:spPr>
          <a:xfrm>
            <a:off x="367646" y="556180"/>
            <a:ext cx="11208470" cy="51187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До </a:t>
            </a:r>
            <a:r>
              <a:rPr lang="ru-RU" sz="2000" dirty="0" err="1">
                <a:solidFill>
                  <a:schemeClr val="tx1"/>
                </a:solidFill>
              </a:rPr>
              <a:t>відома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керівників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закладів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освіти</a:t>
            </a:r>
            <a:r>
              <a:rPr lang="ru-RU" sz="2000" dirty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Фахівці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психологічної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служби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(</a:t>
            </a:r>
            <a:r>
              <a:rPr lang="ru-RU" sz="2000" dirty="0" err="1">
                <a:solidFill>
                  <a:schemeClr val="tx1"/>
                </a:solidFill>
              </a:rPr>
              <a:t>практичні</a:t>
            </a:r>
            <a:r>
              <a:rPr lang="ru-RU" sz="2000" dirty="0">
                <a:solidFill>
                  <a:schemeClr val="tx1"/>
                </a:solidFill>
              </a:rPr>
              <a:t> психологи та </a:t>
            </a:r>
            <a:r>
              <a:rPr lang="ru-RU" sz="2000" dirty="0" err="1">
                <a:solidFill>
                  <a:schemeClr val="tx1"/>
                </a:solidFill>
              </a:rPr>
              <a:t>соціальні</a:t>
            </a:r>
            <a:r>
              <a:rPr lang="ru-RU" sz="2000" dirty="0">
                <a:solidFill>
                  <a:schemeClr val="tx1"/>
                </a:solidFill>
              </a:rPr>
              <a:t> педагоги), </a:t>
            </a:r>
            <a:r>
              <a:rPr lang="ru-RU" sz="2000" dirty="0" err="1">
                <a:solidFill>
                  <a:schemeClr val="tx1"/>
                </a:solidFill>
              </a:rPr>
              <a:t>які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звільняються</a:t>
            </a:r>
            <a:r>
              <a:rPr lang="ru-RU" sz="2000" dirty="0">
                <a:solidFill>
                  <a:schemeClr val="tx1"/>
                </a:solidFill>
              </a:rPr>
              <a:t> з посади, </a:t>
            </a:r>
            <a:r>
              <a:rPr lang="ru-RU" sz="2000" dirty="0" err="1">
                <a:solidFill>
                  <a:schemeClr val="tx1"/>
                </a:solidFill>
              </a:rPr>
              <a:t>мають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обов’язково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заповнити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зазначену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звітність</a:t>
            </a:r>
            <a:r>
              <a:rPr lang="ru-RU" sz="2000" dirty="0">
                <a:solidFill>
                  <a:schemeClr val="tx1"/>
                </a:solidFill>
              </a:rPr>
              <a:t> до </a:t>
            </a:r>
            <a:r>
              <a:rPr lang="ru-RU" sz="2000" dirty="0" err="1">
                <a:solidFill>
                  <a:schemeClr val="tx1"/>
                </a:solidFill>
              </a:rPr>
              <a:t>дати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звільнення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За </a:t>
            </a:r>
            <a:r>
              <a:rPr lang="ru-RU" sz="2000" dirty="0" err="1">
                <a:solidFill>
                  <a:schemeClr val="tx1"/>
                </a:solidFill>
              </a:rPr>
              <a:t>відсутності</a:t>
            </a:r>
            <a:r>
              <a:rPr lang="ru-RU" sz="2000" dirty="0">
                <a:solidFill>
                  <a:schemeClr val="tx1"/>
                </a:solidFill>
              </a:rPr>
              <a:t> в </a:t>
            </a:r>
            <a:r>
              <a:rPr lang="ru-RU" sz="2000" dirty="0" err="1">
                <a:solidFill>
                  <a:schemeClr val="tx1"/>
                </a:solidFill>
              </a:rPr>
              <a:t>закладі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освіти</a:t>
            </a:r>
            <a:r>
              <a:rPr lang="ru-RU" sz="2000" dirty="0">
                <a:solidFill>
                  <a:schemeClr val="tx1"/>
                </a:solidFill>
              </a:rPr>
              <a:t> практичного психолога </a:t>
            </a:r>
            <a:r>
              <a:rPr lang="ru-RU" sz="2000" dirty="0" err="1">
                <a:solidFill>
                  <a:schemeClr val="tx1"/>
                </a:solidFill>
              </a:rPr>
              <a:t>або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соціального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педагога </a:t>
            </a:r>
            <a:r>
              <a:rPr lang="ru-RU" sz="2000" dirty="0" err="1">
                <a:solidFill>
                  <a:schemeClr val="tx1"/>
                </a:solidFill>
              </a:rPr>
              <a:t>єдину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електронну</a:t>
            </a:r>
            <a:r>
              <a:rPr lang="ru-RU" sz="2000" dirty="0">
                <a:solidFill>
                  <a:schemeClr val="tx1"/>
                </a:solidFill>
              </a:rPr>
              <a:t> систему </a:t>
            </a:r>
            <a:r>
              <a:rPr lang="ru-RU" sz="2000" dirty="0" err="1">
                <a:solidFill>
                  <a:schemeClr val="tx1"/>
                </a:solidFill>
              </a:rPr>
              <a:t>звітності</a:t>
            </a:r>
            <a:r>
              <a:rPr lang="ru-RU" sz="2000" dirty="0">
                <a:solidFill>
                  <a:schemeClr val="tx1"/>
                </a:solidFill>
              </a:rPr>
              <a:t> у онлайн </a:t>
            </a:r>
            <a:r>
              <a:rPr lang="ru-RU" sz="2000" dirty="0" err="1">
                <a:solidFill>
                  <a:schemeClr val="tx1"/>
                </a:solidFill>
              </a:rPr>
              <a:t>форматі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заповнює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відповідальна</a:t>
            </a:r>
            <a:r>
              <a:rPr lang="ru-RU" sz="2000" dirty="0">
                <a:solidFill>
                  <a:schemeClr val="tx1"/>
                </a:solidFill>
              </a:rPr>
              <a:t> особа (директор, заступник директора </a:t>
            </a:r>
            <a:r>
              <a:rPr lang="ru-RU" sz="2000" dirty="0" err="1">
                <a:solidFill>
                  <a:schemeClr val="tx1"/>
                </a:solidFill>
              </a:rPr>
              <a:t>або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інші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фахівці</a:t>
            </a:r>
            <a:r>
              <a:rPr lang="ru-RU" sz="2000" dirty="0">
                <a:solidFill>
                  <a:schemeClr val="tx1"/>
                </a:solidFill>
              </a:rPr>
              <a:t> закладу</a:t>
            </a: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освіти</a:t>
            </a:r>
            <a:r>
              <a:rPr lang="ru-RU" sz="2000" dirty="0">
                <a:solidFill>
                  <a:schemeClr val="tx1"/>
                </a:solidFill>
              </a:rPr>
              <a:t>).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Фахівці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психологічної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служби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опорних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закладів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освіти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їх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філій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заповнюють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аналітичну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довідку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окремо</a:t>
            </a:r>
            <a:r>
              <a:rPr lang="ru-RU" sz="2000" dirty="0">
                <a:solidFill>
                  <a:schemeClr val="tx1"/>
                </a:solidFill>
              </a:rPr>
              <a:t> у кожному </a:t>
            </a:r>
            <a:r>
              <a:rPr lang="ru-RU" sz="2000" dirty="0" err="1">
                <a:solidFill>
                  <a:schemeClr val="tx1"/>
                </a:solidFill>
              </a:rPr>
              <a:t>закладі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2000" dirty="0" err="1">
                <a:solidFill>
                  <a:schemeClr val="tx1"/>
                </a:solidFill>
              </a:rPr>
              <a:t>Зареєструватися</a:t>
            </a:r>
            <a:r>
              <a:rPr lang="ru-RU" sz="2000" dirty="0">
                <a:solidFill>
                  <a:schemeClr val="tx1"/>
                </a:solidFill>
              </a:rPr>
              <a:t> (</a:t>
            </a:r>
            <a:r>
              <a:rPr lang="ru-RU" sz="2000" dirty="0" err="1">
                <a:solidFill>
                  <a:schemeClr val="tx1"/>
                </a:solidFill>
              </a:rPr>
              <a:t>безкоштовно</a:t>
            </a:r>
            <a:r>
              <a:rPr lang="ru-RU" sz="2000" dirty="0">
                <a:solidFill>
                  <a:schemeClr val="tx1"/>
                </a:solidFill>
              </a:rPr>
              <a:t>!) </a:t>
            </a:r>
            <a:r>
              <a:rPr lang="ru-RU" sz="2000" dirty="0" err="1">
                <a:solidFill>
                  <a:schemeClr val="tx1"/>
                </a:solidFill>
              </a:rPr>
              <a:t>можна</a:t>
            </a:r>
            <a:r>
              <a:rPr lang="ru-RU" sz="2000" dirty="0">
                <a:solidFill>
                  <a:schemeClr val="tx1"/>
                </a:solidFill>
              </a:rPr>
              <a:t> за </a:t>
            </a:r>
            <a:r>
              <a:rPr lang="ru-RU" sz="2000" dirty="0" err="1">
                <a:solidFill>
                  <a:schemeClr val="tx1"/>
                </a:solidFill>
              </a:rPr>
              <a:t>покликанням</a:t>
            </a:r>
            <a:r>
              <a:rPr lang="ru-RU" sz="2000" dirty="0">
                <a:solidFill>
                  <a:schemeClr val="tx1"/>
                </a:solidFill>
              </a:rPr>
              <a:t>: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http://surl.li/rwrgwh</a:t>
            </a:r>
            <a:endParaRPr lang="ru-U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2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914B6E9E-45B3-412D-98AF-CE367B74A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437" y="1938033"/>
            <a:ext cx="10116096" cy="3852000"/>
          </a:xfrm>
        </p:spPr>
        <p:txBody>
          <a:bodyPr/>
          <a:lstStyle/>
          <a:p>
            <a:r>
              <a:rPr lang="uk-UA" dirty="0">
                <a:hlinkClick r:id="rId2"/>
              </a:rPr>
              <a:t>Положення про психологічну службу у системи освіти України (2018 р.)</a:t>
            </a:r>
            <a:endParaRPr lang="uk-UA" dirty="0"/>
          </a:p>
          <a:p>
            <a:pPr marL="114300" indent="0" algn="just">
              <a:buNone/>
            </a:pPr>
            <a:r>
              <a:rPr lang="ru-RU" dirty="0" err="1"/>
              <a:t>Психологічне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закладах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практичні</a:t>
            </a:r>
            <a:r>
              <a:rPr lang="ru-RU" dirty="0"/>
              <a:t> психологи.</a:t>
            </a:r>
          </a:p>
          <a:p>
            <a:pPr marL="114300" indent="0" algn="just">
              <a:buNone/>
            </a:pPr>
            <a:r>
              <a:rPr lang="ru-RU" dirty="0" err="1"/>
              <a:t>Соціально-педагогічний</a:t>
            </a:r>
            <a:r>
              <a:rPr lang="ru-RU" dirty="0"/>
              <a:t> патронаж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соціальні</a:t>
            </a:r>
            <a:r>
              <a:rPr lang="ru-RU" dirty="0"/>
              <a:t> педагоги.</a:t>
            </a:r>
          </a:p>
          <a:p>
            <a:pPr marL="114300" indent="0" algn="just">
              <a:buNone/>
            </a:pPr>
            <a:endParaRPr lang="ru-RU" dirty="0"/>
          </a:p>
          <a:p>
            <a:pPr marL="114300" indent="0" algn="just">
              <a:buNone/>
            </a:pP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функції</a:t>
            </a:r>
            <a:r>
              <a:rPr lang="ru-RU" dirty="0"/>
              <a:t>, </a:t>
            </a:r>
            <a:r>
              <a:rPr lang="ru-RU" dirty="0" err="1"/>
              <a:t>напрями</a:t>
            </a:r>
            <a:r>
              <a:rPr lang="ru-RU" dirty="0"/>
              <a:t>, </a:t>
            </a:r>
            <a:r>
              <a:rPr lang="ru-RU" dirty="0" err="1"/>
              <a:t>обов’язки</a:t>
            </a:r>
            <a:r>
              <a:rPr lang="ru-RU" dirty="0"/>
              <a:t>, права.</a:t>
            </a:r>
          </a:p>
          <a:p>
            <a:pPr marL="114300" indent="0" algn="just">
              <a:buNone/>
            </a:pPr>
            <a:endParaRPr lang="ru-RU" sz="1400" dirty="0"/>
          </a:p>
          <a:p>
            <a:pPr marL="114300" indent="0" algn="just">
              <a:buNone/>
            </a:pPr>
            <a:r>
              <a:rPr lang="ru-RU" sz="1400" dirty="0"/>
              <a:t>(</a:t>
            </a:r>
            <a:r>
              <a:rPr lang="ru-RU" sz="1400" dirty="0" err="1"/>
              <a:t>Практичний</a:t>
            </a:r>
            <a:r>
              <a:rPr lang="ru-RU" sz="1400" dirty="0"/>
              <a:t> психолог та </a:t>
            </a:r>
            <a:r>
              <a:rPr lang="ru-RU" sz="1400" dirty="0" err="1"/>
              <a:t>соціальний</a:t>
            </a:r>
            <a:r>
              <a:rPr lang="ru-RU" sz="1400" dirty="0"/>
              <a:t> педагог </a:t>
            </a:r>
            <a:r>
              <a:rPr lang="ru-RU" sz="1400" dirty="0" err="1"/>
              <a:t>здійснюють</a:t>
            </a:r>
            <a:r>
              <a:rPr lang="ru-RU" sz="1400" dirty="0"/>
              <a:t> </a:t>
            </a:r>
            <a:r>
              <a:rPr lang="ru-RU" sz="1400" dirty="0" err="1"/>
              <a:t>діяльність</a:t>
            </a:r>
            <a:r>
              <a:rPr lang="ru-RU" sz="1400" dirty="0"/>
              <a:t> як у </a:t>
            </a:r>
            <a:r>
              <a:rPr lang="ru-RU" sz="1400" dirty="0" err="1"/>
              <a:t>закладі</a:t>
            </a:r>
            <a:r>
              <a:rPr lang="ru-RU" sz="1400" dirty="0"/>
              <a:t> </a:t>
            </a:r>
            <a:r>
              <a:rPr lang="ru-RU" sz="1400" dirty="0" err="1"/>
              <a:t>освіти</a:t>
            </a:r>
            <a:r>
              <a:rPr lang="ru-RU" sz="1400" dirty="0"/>
              <a:t> (</a:t>
            </a:r>
            <a:r>
              <a:rPr lang="ru-RU" sz="1400" dirty="0" err="1"/>
              <a:t>психологічна</a:t>
            </a:r>
            <a:r>
              <a:rPr lang="ru-RU" sz="1400" dirty="0"/>
              <a:t> </a:t>
            </a:r>
            <a:r>
              <a:rPr lang="ru-RU" sz="1400" dirty="0" err="1"/>
              <a:t>просвіта</a:t>
            </a:r>
            <a:r>
              <a:rPr lang="ru-RU" sz="1400" dirty="0"/>
              <a:t>, </a:t>
            </a:r>
            <a:r>
              <a:rPr lang="ru-RU" sz="1400" dirty="0" err="1"/>
              <a:t>діагностична</a:t>
            </a:r>
            <a:r>
              <a:rPr lang="ru-RU" sz="1400" dirty="0"/>
              <a:t>, </a:t>
            </a:r>
            <a:r>
              <a:rPr lang="ru-RU" sz="1400" dirty="0" err="1"/>
              <a:t>консультативна</a:t>
            </a:r>
            <a:r>
              <a:rPr lang="ru-RU" sz="1400" dirty="0"/>
              <a:t>, </a:t>
            </a:r>
            <a:r>
              <a:rPr lang="ru-RU" sz="1400" dirty="0" err="1"/>
              <a:t>освітня</a:t>
            </a:r>
            <a:r>
              <a:rPr lang="ru-RU" sz="1400" dirty="0"/>
              <a:t> </a:t>
            </a:r>
            <a:r>
              <a:rPr lang="ru-RU" sz="1400" dirty="0" err="1"/>
              <a:t>діяльність</a:t>
            </a:r>
            <a:r>
              <a:rPr lang="ru-RU" sz="1400" dirty="0"/>
              <a:t>, </a:t>
            </a:r>
            <a:r>
              <a:rPr lang="ru-RU" sz="1400" dirty="0" err="1"/>
              <a:t>обробка</a:t>
            </a:r>
            <a:r>
              <a:rPr lang="ru-RU" sz="1400" dirty="0"/>
              <a:t> </a:t>
            </a:r>
            <a:r>
              <a:rPr lang="ru-RU" sz="1400" dirty="0" err="1"/>
              <a:t>результатів</a:t>
            </a:r>
            <a:r>
              <a:rPr lang="ru-RU" sz="1400" dirty="0"/>
              <a:t> </a:t>
            </a:r>
            <a:r>
              <a:rPr lang="ru-RU" sz="1400" dirty="0" err="1"/>
              <a:t>досліджень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), так і за </a:t>
            </a:r>
            <a:r>
              <a:rPr lang="ru-RU" sz="1400" dirty="0" err="1"/>
              <a:t>його</a:t>
            </a:r>
            <a:r>
              <a:rPr lang="ru-RU" sz="1400" dirty="0"/>
              <a:t> межами (</a:t>
            </a:r>
            <a:r>
              <a:rPr lang="ru-RU" sz="1400" dirty="0" err="1"/>
              <a:t>підготовка</a:t>
            </a:r>
            <a:r>
              <a:rPr lang="ru-RU" sz="1400" dirty="0"/>
              <a:t> до </a:t>
            </a:r>
            <a:r>
              <a:rPr lang="ru-RU" sz="1400" dirty="0" err="1"/>
              <a:t>проведення</a:t>
            </a:r>
            <a:r>
              <a:rPr lang="ru-RU" sz="1400" dirty="0"/>
              <a:t> </a:t>
            </a:r>
            <a:r>
              <a:rPr lang="ru-RU" sz="1400" dirty="0" err="1"/>
              <a:t>заходів</a:t>
            </a:r>
            <a:r>
              <a:rPr lang="ru-RU" sz="1400" dirty="0"/>
              <a:t>, </a:t>
            </a:r>
            <a:r>
              <a:rPr lang="ru-RU" sz="1400" dirty="0" err="1"/>
              <a:t>оформлення</a:t>
            </a:r>
            <a:r>
              <a:rPr lang="ru-RU" sz="1400" dirty="0"/>
              <a:t> </a:t>
            </a:r>
            <a:r>
              <a:rPr lang="ru-RU" sz="1400" dirty="0" err="1"/>
              <a:t>робочої</a:t>
            </a:r>
            <a:r>
              <a:rPr lang="ru-RU" sz="1400" dirty="0"/>
              <a:t> </a:t>
            </a:r>
            <a:r>
              <a:rPr lang="ru-RU" sz="1400" dirty="0" err="1"/>
              <a:t>документації</a:t>
            </a:r>
            <a:r>
              <a:rPr lang="ru-RU" sz="1400" dirty="0"/>
              <a:t>, </a:t>
            </a:r>
            <a:r>
              <a:rPr lang="ru-RU" sz="1400" dirty="0" err="1"/>
              <a:t>планування</a:t>
            </a:r>
            <a:r>
              <a:rPr lang="ru-RU" sz="1400" dirty="0"/>
              <a:t>, </a:t>
            </a:r>
            <a:r>
              <a:rPr lang="ru-RU" sz="1400" dirty="0" err="1"/>
              <a:t>звітність</a:t>
            </a:r>
            <a:r>
              <a:rPr lang="ru-RU" sz="1400" dirty="0"/>
              <a:t>, робота у </a:t>
            </a:r>
            <a:r>
              <a:rPr lang="ru-RU" sz="1400" dirty="0" err="1"/>
              <a:t>навчально-методичних</a:t>
            </a:r>
            <a:r>
              <a:rPr lang="ru-RU" sz="1400" dirty="0"/>
              <a:t> та </a:t>
            </a:r>
            <a:r>
              <a:rPr lang="ru-RU" sz="1400" dirty="0" err="1"/>
              <a:t>наукових</a:t>
            </a:r>
            <a:r>
              <a:rPr lang="ru-RU" sz="1400" dirty="0"/>
              <a:t> центрах, </a:t>
            </a:r>
            <a:r>
              <a:rPr lang="ru-RU" sz="1400" dirty="0" err="1"/>
              <a:t>громадських</a:t>
            </a:r>
            <a:r>
              <a:rPr lang="ru-RU" sz="1400" dirty="0"/>
              <a:t> </a:t>
            </a:r>
            <a:r>
              <a:rPr lang="ru-RU" sz="1400" dirty="0" err="1"/>
              <a:t>організаціях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).</a:t>
            </a:r>
            <a:endParaRPr lang="ru-UA" sz="14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FB9092-1F5B-49B1-8C69-883B168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6" y="593366"/>
            <a:ext cx="6317099" cy="1188299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Нормативна база для роботи психолога / соціального педагога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79630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914B6E9E-45B3-412D-98AF-CE367B74A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437" y="1938033"/>
            <a:ext cx="10116096" cy="3852000"/>
          </a:xfrm>
        </p:spPr>
        <p:txBody>
          <a:bodyPr/>
          <a:lstStyle/>
          <a:p>
            <a:pPr algn="l"/>
            <a:r>
              <a:rPr lang="uk-UA" sz="1600" b="1" dirty="0">
                <a:solidFill>
                  <a:schemeClr val="tx1"/>
                </a:solidFill>
                <a:hlinkClick r:id="rId2"/>
              </a:rPr>
              <a:t>Професійний стандарт «Практичний психолог закладу освіти»</a:t>
            </a:r>
            <a:r>
              <a:rPr lang="uk-UA" sz="1600" b="1" dirty="0">
                <a:solidFill>
                  <a:schemeClr val="tx1"/>
                </a:solidFill>
              </a:rPr>
              <a:t> (2020 р.)</a:t>
            </a:r>
          </a:p>
          <a:p>
            <a:pPr marL="114300" indent="0" algn="l">
              <a:buNone/>
            </a:pPr>
            <a:r>
              <a:rPr lang="uk-UA" sz="1600" dirty="0">
                <a:solidFill>
                  <a:schemeClr val="tx1"/>
                </a:solidFill>
              </a:rPr>
              <a:t>Умови допуску до роботи</a:t>
            </a:r>
          </a:p>
          <a:p>
            <a:pPr marL="114300" indent="0" algn="l">
              <a:buNone/>
            </a:pPr>
            <a:r>
              <a:rPr lang="uk-UA" sz="1600" dirty="0">
                <a:solidFill>
                  <a:schemeClr val="tx1"/>
                </a:solidFill>
              </a:rPr>
              <a:t>Перелік та опис трудових функцій, професійні компетентності</a:t>
            </a:r>
          </a:p>
          <a:p>
            <a:pPr marL="114300" indent="0" algn="l">
              <a:buNone/>
            </a:pPr>
            <a:endParaRPr lang="uk-UA" sz="1600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uk-UA" sz="1600" b="1" dirty="0">
                <a:solidFill>
                  <a:schemeClr val="tx1"/>
                </a:solidFill>
              </a:rPr>
              <a:t>Професійний стандарт «Соціальний педагог» в стадії </a:t>
            </a:r>
            <a:r>
              <a:rPr lang="uk-UA" sz="1600" b="1" dirty="0" err="1">
                <a:solidFill>
                  <a:schemeClr val="tx1"/>
                </a:solidFill>
              </a:rPr>
              <a:t>проєкту</a:t>
            </a:r>
            <a:endParaRPr lang="uk-UA" sz="1600" b="1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uk-UA" sz="1600" dirty="0">
                <a:solidFill>
                  <a:schemeClr val="tx1"/>
                </a:solidFill>
              </a:rPr>
              <a:t>Керуємось </a:t>
            </a:r>
            <a:r>
              <a:rPr lang="uk-UA" sz="1600" dirty="0">
                <a:solidFill>
                  <a:schemeClr val="tx1"/>
                </a:solidFill>
                <a:hlinkClick r:id="rId3"/>
              </a:rPr>
              <a:t>наказом МОН від 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28.12.2006  N 864   «Про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планування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діяльності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ведення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документації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соціальних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педагогів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,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соціальних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педагогів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 по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роботі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дітьми-інвалідами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          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системи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Міністерства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освіти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 і науки </a:t>
            </a:r>
            <a:r>
              <a:rPr lang="ru-RU" sz="1600" dirty="0" err="1">
                <a:solidFill>
                  <a:schemeClr val="tx1"/>
                </a:solidFill>
                <a:hlinkClick r:id="rId3"/>
              </a:rPr>
              <a:t>України</a:t>
            </a:r>
            <a:r>
              <a:rPr lang="ru-RU" sz="1600" dirty="0">
                <a:solidFill>
                  <a:schemeClr val="tx1"/>
                </a:solidFill>
                <a:hlinkClick r:id="rId3"/>
              </a:rPr>
              <a:t>» </a:t>
            </a:r>
            <a:endParaRPr lang="ru-RU" sz="1600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ru-RU" sz="1600" dirty="0" err="1">
                <a:solidFill>
                  <a:schemeClr val="tx1"/>
                </a:solidFill>
              </a:rPr>
              <a:t>Кваліфікаційні</a:t>
            </a:r>
            <a:r>
              <a:rPr lang="ru-RU" sz="1600" dirty="0">
                <a:solidFill>
                  <a:schemeClr val="tx1"/>
                </a:solidFill>
              </a:rPr>
              <a:t> характеристики психолога та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педагога, </a:t>
            </a:r>
            <a:r>
              <a:rPr lang="ru-RU" sz="1600" dirty="0" err="1">
                <a:solidFill>
                  <a:schemeClr val="tx1"/>
                </a:solidFill>
              </a:rPr>
              <a:t>функції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вимоги</a:t>
            </a:r>
            <a:r>
              <a:rPr lang="ru-RU" sz="1600" dirty="0">
                <a:solidFill>
                  <a:schemeClr val="tx1"/>
                </a:solidFill>
              </a:rPr>
              <a:t> до </a:t>
            </a:r>
            <a:r>
              <a:rPr lang="ru-RU" sz="1600" dirty="0" err="1">
                <a:solidFill>
                  <a:schemeClr val="tx1"/>
                </a:solidFill>
              </a:rPr>
              <a:t>категорії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(</a:t>
            </a:r>
            <a:r>
              <a:rPr lang="ru-RU" sz="1600" b="1" dirty="0" err="1">
                <a:solidFill>
                  <a:schemeClr val="tx1"/>
                </a:solidFill>
              </a:rPr>
              <a:t>окрім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вимог</a:t>
            </a:r>
            <a:r>
              <a:rPr lang="ru-RU" sz="1600" b="1" dirty="0">
                <a:solidFill>
                  <a:schemeClr val="tx1"/>
                </a:solidFill>
              </a:rPr>
              <a:t> до </a:t>
            </a:r>
            <a:r>
              <a:rPr lang="ru-RU" sz="1600" b="1" dirty="0" err="1">
                <a:solidFill>
                  <a:schemeClr val="tx1"/>
                </a:solidFill>
              </a:rPr>
              <a:t>документації</a:t>
            </a:r>
            <a:r>
              <a:rPr lang="ru-RU" sz="1600" b="1" dirty="0">
                <a:solidFill>
                  <a:schemeClr val="tx1"/>
                </a:solidFill>
              </a:rPr>
              <a:t>!)</a:t>
            </a:r>
          </a:p>
          <a:p>
            <a:pPr marL="114300" indent="0" algn="l">
              <a:buNone/>
            </a:pPr>
            <a:endParaRPr lang="ru-RU" sz="1600" b="1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ru-RU" sz="1600" b="1" dirty="0">
                <a:solidFill>
                  <a:schemeClr val="tx1"/>
                </a:solidFill>
              </a:rPr>
              <a:t>Наказ МОН </a:t>
            </a:r>
            <a:r>
              <a:rPr lang="ru-RU" sz="1600" b="1" dirty="0" err="1">
                <a:solidFill>
                  <a:schemeClr val="tx1"/>
                </a:solidFill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від</a:t>
            </a:r>
            <a:r>
              <a:rPr lang="ru-RU" sz="1600" b="1" dirty="0">
                <a:solidFill>
                  <a:schemeClr val="tx1"/>
                </a:solidFill>
              </a:rPr>
              <a:t> 06.12.2010 </a:t>
            </a:r>
            <a:r>
              <a:rPr lang="en-US" sz="1600" b="1" dirty="0">
                <a:solidFill>
                  <a:schemeClr val="tx1"/>
                </a:solidFill>
              </a:rPr>
              <a:t>No 1205 «</a:t>
            </a:r>
            <a:r>
              <a:rPr lang="ru-RU" sz="1600" b="1" dirty="0">
                <a:solidFill>
                  <a:schemeClr val="tx1"/>
                </a:solidFill>
              </a:rPr>
              <a:t>Про </a:t>
            </a:r>
            <a:r>
              <a:rPr lang="ru-RU" sz="1600" b="1" dirty="0" err="1">
                <a:solidFill>
                  <a:schemeClr val="tx1"/>
                </a:solidFill>
              </a:rPr>
              <a:t>затвердження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Типових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штатних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нормативів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закладів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загальної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середньої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освіти</a:t>
            </a:r>
            <a:r>
              <a:rPr lang="ru-RU" sz="1600" b="1" dirty="0">
                <a:solidFill>
                  <a:schemeClr val="tx1"/>
                </a:solidFill>
              </a:rPr>
              <a:t>» (</a:t>
            </a:r>
            <a:r>
              <a:rPr lang="ru-RU" sz="1600" b="1" dirty="0" err="1">
                <a:solidFill>
                  <a:schemeClr val="tx1"/>
                </a:solidFill>
              </a:rPr>
              <a:t>зі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змінами</a:t>
            </a:r>
            <a:r>
              <a:rPr lang="ru-RU" sz="1600" b="1" dirty="0">
                <a:solidFill>
                  <a:schemeClr val="tx1"/>
                </a:solidFill>
              </a:rPr>
              <a:t> 2018 року).</a:t>
            </a:r>
            <a:endParaRPr lang="ru-UA" sz="16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FB9092-1F5B-49B1-8C69-883B168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6" y="593366"/>
            <a:ext cx="6317099" cy="1188299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Нормативна база для роботи психолога / соціального педагога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2739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914B6E9E-45B3-412D-98AF-CE367B74A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634" y="1621409"/>
            <a:ext cx="11500700" cy="4572001"/>
          </a:xfrm>
        </p:spPr>
        <p:txBody>
          <a:bodyPr/>
          <a:lstStyle/>
          <a:p>
            <a:pPr marL="114300" indent="0" algn="l">
              <a:buNone/>
            </a:pPr>
            <a:r>
              <a:rPr lang="ru-RU" sz="1600" b="1" dirty="0">
                <a:solidFill>
                  <a:schemeClr val="tx1"/>
                </a:solidFill>
                <a:hlinkClick r:id="rId2"/>
              </a:rPr>
              <a:t>Лист МОН №1/9-477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від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24.07.19 “Про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типову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документацію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працівників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психологічної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служби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у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системі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освіти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” </a:t>
            </a:r>
            <a:endParaRPr lang="ru-RU" sz="1600" b="1" dirty="0">
              <a:solidFill>
                <a:schemeClr val="tx1"/>
              </a:solidFill>
            </a:endParaRPr>
          </a:p>
          <a:p>
            <a:pPr algn="l"/>
            <a:endParaRPr lang="ru-RU" sz="1600" b="1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ru-RU" sz="1600" b="1" dirty="0" err="1">
                <a:solidFill>
                  <a:schemeClr val="tx1"/>
                </a:solidFill>
              </a:rPr>
              <a:t>Типові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документи</a:t>
            </a:r>
            <a:r>
              <a:rPr lang="ru-RU" sz="1600" b="1" dirty="0">
                <a:solidFill>
                  <a:schemeClr val="tx1"/>
                </a:solidFill>
              </a:rPr>
              <a:t> для </a:t>
            </a:r>
            <a:r>
              <a:rPr lang="ru-RU" sz="1600" b="1" dirty="0" err="1">
                <a:solidFill>
                  <a:schemeClr val="tx1"/>
                </a:solidFill>
              </a:rPr>
              <a:t>практичних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психологів</a:t>
            </a:r>
            <a:r>
              <a:rPr lang="ru-RU" sz="1600" b="1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ru-RU" sz="1600" b="1" dirty="0">
              <a:solidFill>
                <a:schemeClr val="tx1"/>
              </a:solidFill>
            </a:endParaRPr>
          </a:p>
          <a:p>
            <a:pPr algn="l"/>
            <a:r>
              <a:rPr lang="ru-RU" sz="1400" dirty="0" err="1">
                <a:solidFill>
                  <a:schemeClr val="tx1"/>
                </a:solidFill>
              </a:rPr>
              <a:t>Річний</a:t>
            </a:r>
            <a:r>
              <a:rPr lang="ru-RU" sz="1400" dirty="0">
                <a:solidFill>
                  <a:schemeClr val="tx1"/>
                </a:solidFill>
              </a:rPr>
              <a:t> план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практичного психолога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відображені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основні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завдання</a:t>
            </a:r>
            <a:r>
              <a:rPr lang="ru-RU" sz="1400" dirty="0">
                <a:solidFill>
                  <a:schemeClr val="tx1"/>
                </a:solidFill>
              </a:rPr>
              <a:t> та напрямки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практичного психолога на </a:t>
            </a:r>
            <a:r>
              <a:rPr lang="ru-RU" sz="1400" dirty="0" err="1">
                <a:solidFill>
                  <a:schemeClr val="tx1"/>
                </a:solidFill>
              </a:rPr>
              <a:t>рік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Журнал практичного психолога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ведеться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облік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корекційних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консультаційних</a:t>
            </a:r>
            <a:r>
              <a:rPr lang="ru-RU" sz="1400" dirty="0">
                <a:solidFill>
                  <a:schemeClr val="tx1"/>
                </a:solidFill>
              </a:rPr>
              <a:t> занять, </a:t>
            </a:r>
            <a:r>
              <a:rPr lang="ru-RU" sz="1400" dirty="0" err="1">
                <a:solidFill>
                  <a:schemeClr val="tx1"/>
                </a:solidFill>
              </a:rPr>
              <a:t>індивідуальних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групових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психодіагностик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соціально-психологічних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досліджень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облік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учнями</a:t>
            </a:r>
            <a:r>
              <a:rPr lang="ru-RU" sz="1400" dirty="0">
                <a:solidFill>
                  <a:schemeClr val="tx1"/>
                </a:solidFill>
              </a:rPr>
              <a:t>, батьками, педагогами, </a:t>
            </a:r>
            <a:r>
              <a:rPr lang="ru-RU" sz="1400" dirty="0" err="1">
                <a:solidFill>
                  <a:schemeClr val="tx1"/>
                </a:solidFill>
              </a:rPr>
              <a:t>облік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навчальної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діяльності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облік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проведення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тренінгів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просвітницької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діяльності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організаційно-методичної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соціально-захисної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Протокол </a:t>
            </a:r>
            <a:r>
              <a:rPr lang="ru-RU" sz="1400" dirty="0" err="1">
                <a:solidFill>
                  <a:schemeClr val="tx1"/>
                </a:solidFill>
              </a:rPr>
              <a:t>індивідуальної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психологічної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діагностики</a:t>
            </a:r>
            <a:r>
              <a:rPr lang="ru-RU" sz="1400" dirty="0">
                <a:solidFill>
                  <a:schemeClr val="tx1"/>
                </a:solidFill>
              </a:rPr>
              <a:t>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фіксуються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дані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згідно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результатів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діагностування</a:t>
            </a:r>
            <a:r>
              <a:rPr lang="ru-RU" sz="1400" dirty="0">
                <a:solidFill>
                  <a:schemeClr val="tx1"/>
                </a:solidFill>
              </a:rPr>
              <a:t> респондента,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висновки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рекомендації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Протокол </a:t>
            </a:r>
            <a:r>
              <a:rPr lang="ru-RU" sz="1400" dirty="0" err="1">
                <a:solidFill>
                  <a:schemeClr val="tx1"/>
                </a:solidFill>
              </a:rPr>
              <a:t>індивідуальної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психологічної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консультації</a:t>
            </a:r>
            <a:r>
              <a:rPr lang="ru-RU" sz="1400" dirty="0">
                <a:solidFill>
                  <a:schemeClr val="tx1"/>
                </a:solidFill>
              </a:rPr>
              <a:t>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фіксуються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всі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психологічні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консультації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які</a:t>
            </a:r>
            <a:r>
              <a:rPr lang="ru-RU" sz="1400" dirty="0">
                <a:solidFill>
                  <a:schemeClr val="tx1"/>
                </a:solidFill>
              </a:rPr>
              <a:t> проводив </a:t>
            </a:r>
            <a:r>
              <a:rPr lang="ru-RU" sz="1400" dirty="0" err="1">
                <a:solidFill>
                  <a:schemeClr val="tx1"/>
                </a:solidFill>
              </a:rPr>
              <a:t>практичний</a:t>
            </a:r>
            <a:r>
              <a:rPr lang="ru-RU" sz="1400" dirty="0">
                <a:solidFill>
                  <a:schemeClr val="tx1"/>
                </a:solidFill>
              </a:rPr>
              <a:t> психолог.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Протокол </a:t>
            </a:r>
            <a:r>
              <a:rPr lang="ru-RU" sz="1400" dirty="0" err="1">
                <a:solidFill>
                  <a:schemeClr val="tx1"/>
                </a:solidFill>
              </a:rPr>
              <a:t>групової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психологічної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діагностики</a:t>
            </a:r>
            <a:r>
              <a:rPr lang="ru-RU" sz="1400" dirty="0">
                <a:solidFill>
                  <a:schemeClr val="tx1"/>
                </a:solidFill>
              </a:rPr>
              <a:t>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фіксуються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дані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згідно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результатів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діагностування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групи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респондентів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висновки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рекомендації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400" dirty="0" err="1">
                <a:solidFill>
                  <a:schemeClr val="tx1"/>
                </a:solidFill>
              </a:rPr>
              <a:t>Облік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проведення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корекційних</a:t>
            </a:r>
            <a:r>
              <a:rPr lang="ru-RU" sz="1400" dirty="0">
                <a:solidFill>
                  <a:schemeClr val="tx1"/>
                </a:solidFill>
              </a:rPr>
              <a:t> занять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фіксуються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всі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корекційні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заняття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які</a:t>
            </a:r>
            <a:r>
              <a:rPr lang="ru-RU" sz="1400" dirty="0">
                <a:solidFill>
                  <a:schemeClr val="tx1"/>
                </a:solidFill>
              </a:rPr>
              <a:t> проводив </a:t>
            </a:r>
            <a:r>
              <a:rPr lang="ru-RU" sz="1400" dirty="0" err="1">
                <a:solidFill>
                  <a:schemeClr val="tx1"/>
                </a:solidFill>
              </a:rPr>
              <a:t>практичний</a:t>
            </a:r>
            <a:r>
              <a:rPr lang="ru-RU" sz="1400" dirty="0">
                <a:solidFill>
                  <a:schemeClr val="tx1"/>
                </a:solidFill>
              </a:rPr>
              <a:t> психолог.</a:t>
            </a:r>
          </a:p>
          <a:p>
            <a:pPr algn="l"/>
            <a:r>
              <a:rPr lang="ru-RU" sz="1400" dirty="0" err="1">
                <a:solidFill>
                  <a:schemeClr val="tx1"/>
                </a:solidFill>
              </a:rPr>
              <a:t>Графік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практичного психолога – </a:t>
            </a:r>
            <a:r>
              <a:rPr lang="ru-RU" sz="1400" dirty="0" err="1">
                <a:solidFill>
                  <a:schemeClr val="tx1"/>
                </a:solidFill>
              </a:rPr>
              <a:t>це</a:t>
            </a:r>
            <a:r>
              <a:rPr lang="ru-RU" sz="1400" dirty="0">
                <a:solidFill>
                  <a:schemeClr val="tx1"/>
                </a:solidFill>
              </a:rPr>
              <a:t> документ, у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відображено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розклад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практичного психолога.</a:t>
            </a:r>
            <a:endParaRPr lang="ru-UA" sz="1400" dirty="0">
              <a:solidFill>
                <a:schemeClr val="tx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FB9092-1F5B-49B1-8C69-883B168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24" y="442538"/>
            <a:ext cx="11853776" cy="603838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Нормативна база для роботи практичного психолога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8162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914B6E9E-45B3-412D-98AF-CE367B74A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224" y="1140642"/>
            <a:ext cx="11348730" cy="4901940"/>
          </a:xfrm>
        </p:spPr>
        <p:txBody>
          <a:bodyPr/>
          <a:lstStyle/>
          <a:p>
            <a:pPr marL="114300" indent="0" algn="l">
              <a:buNone/>
            </a:pPr>
            <a:r>
              <a:rPr lang="ru-RU" sz="1600" b="1" dirty="0">
                <a:solidFill>
                  <a:schemeClr val="tx1"/>
                </a:solidFill>
                <a:hlinkClick r:id="rId2"/>
              </a:rPr>
              <a:t>Лист МОН №1/9-477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від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24.07.19 “Про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типову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документацію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працівників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психологічної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служби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у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системі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освіти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hlinkClick r:id="rId2"/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  <a:hlinkClick r:id="rId2"/>
              </a:rPr>
              <a:t>” </a:t>
            </a:r>
            <a:endParaRPr lang="ru-RU" sz="1600" b="1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endParaRPr lang="ru-RU" sz="1600" b="1" dirty="0">
              <a:solidFill>
                <a:schemeClr val="tx1"/>
              </a:solidFill>
            </a:endParaRPr>
          </a:p>
          <a:p>
            <a:pPr marL="114300" indent="0" algn="l">
              <a:buNone/>
            </a:pPr>
            <a:r>
              <a:rPr lang="ru-RU" sz="1600" b="1" dirty="0" err="1">
                <a:solidFill>
                  <a:schemeClr val="tx1"/>
                </a:solidFill>
              </a:rPr>
              <a:t>Типові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документи</a:t>
            </a:r>
            <a:r>
              <a:rPr lang="ru-RU" sz="1600" b="1" dirty="0">
                <a:solidFill>
                  <a:schemeClr val="tx1"/>
                </a:solidFill>
              </a:rPr>
              <a:t> для </a:t>
            </a:r>
            <a:r>
              <a:rPr lang="ru-RU" sz="1600" b="1" dirty="0" err="1">
                <a:solidFill>
                  <a:schemeClr val="tx1"/>
                </a:solidFill>
              </a:rPr>
              <a:t>соціальних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педагогів</a:t>
            </a:r>
            <a:r>
              <a:rPr lang="ru-RU" sz="1600" b="1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ru-RU" sz="1600" b="1" dirty="0">
              <a:solidFill>
                <a:schemeClr val="tx1"/>
              </a:solidFill>
            </a:endParaRPr>
          </a:p>
          <a:p>
            <a:pPr algn="l"/>
            <a:r>
              <a:rPr lang="ru-RU" sz="1600" dirty="0" err="1">
                <a:solidFill>
                  <a:schemeClr val="tx1"/>
                </a:solidFill>
              </a:rPr>
              <a:t>Річний</a:t>
            </a:r>
            <a:r>
              <a:rPr lang="ru-RU" sz="1600" dirty="0">
                <a:solidFill>
                  <a:schemeClr val="tx1"/>
                </a:solidFill>
              </a:rPr>
              <a:t> план </a:t>
            </a:r>
            <a:r>
              <a:rPr lang="ru-RU" sz="1600" dirty="0" err="1">
                <a:solidFill>
                  <a:schemeClr val="tx1"/>
                </a:solidFill>
              </a:rPr>
              <a:t>роботи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відображені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основні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завдання</a:t>
            </a:r>
            <a:r>
              <a:rPr lang="ru-RU" sz="1600" dirty="0">
                <a:solidFill>
                  <a:schemeClr val="tx1"/>
                </a:solidFill>
              </a:rPr>
              <a:t> та напрямки </a:t>
            </a:r>
            <a:r>
              <a:rPr lang="ru-RU" sz="1600" dirty="0" err="1">
                <a:solidFill>
                  <a:schemeClr val="tx1"/>
                </a:solidFill>
              </a:rPr>
              <a:t>роботи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 на </a:t>
            </a:r>
            <a:r>
              <a:rPr lang="ru-RU" sz="1600" dirty="0" err="1">
                <a:solidFill>
                  <a:schemeClr val="tx1"/>
                </a:solidFill>
              </a:rPr>
              <a:t>рік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Журнал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відображаються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напрями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діяльності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змістом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роботи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відносно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цільової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аудиторії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Протокол </a:t>
            </a:r>
            <a:r>
              <a:rPr lang="ru-RU" sz="1600" dirty="0" err="1">
                <a:solidFill>
                  <a:schemeClr val="tx1"/>
                </a:solidFill>
              </a:rPr>
              <a:t>індивідуального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соціально-педагогічного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вивчення</a:t>
            </a:r>
            <a:r>
              <a:rPr lang="ru-RU" sz="1600" dirty="0">
                <a:solidFill>
                  <a:schemeClr val="tx1"/>
                </a:solidFill>
              </a:rPr>
              <a:t>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фіксуються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індивідуальні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соціально-педагогічні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вивчення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проводив </a:t>
            </a:r>
            <a:r>
              <a:rPr lang="ru-RU" sz="1600" dirty="0" err="1">
                <a:solidFill>
                  <a:schemeClr val="tx1"/>
                </a:solidFill>
              </a:rPr>
              <a:t>соціальний</a:t>
            </a:r>
            <a:r>
              <a:rPr lang="ru-RU" sz="1600" dirty="0">
                <a:solidFill>
                  <a:schemeClr val="tx1"/>
                </a:solidFill>
              </a:rPr>
              <a:t> педагог.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Протокол </a:t>
            </a:r>
            <a:r>
              <a:rPr lang="ru-RU" sz="1600" dirty="0" err="1">
                <a:solidFill>
                  <a:schemeClr val="tx1"/>
                </a:solidFill>
              </a:rPr>
              <a:t>групового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соціально-педагогічного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вивчення</a:t>
            </a:r>
            <a:r>
              <a:rPr lang="ru-RU" sz="1600" dirty="0">
                <a:solidFill>
                  <a:schemeClr val="tx1"/>
                </a:solidFill>
              </a:rPr>
              <a:t>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фіксуються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групові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соціально-педагогічні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вивчення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проводив </a:t>
            </a:r>
            <a:r>
              <a:rPr lang="ru-RU" sz="1600" dirty="0" err="1">
                <a:solidFill>
                  <a:schemeClr val="tx1"/>
                </a:solidFill>
              </a:rPr>
              <a:t>соціальний</a:t>
            </a:r>
            <a:r>
              <a:rPr lang="ru-RU" sz="1600" dirty="0">
                <a:solidFill>
                  <a:schemeClr val="tx1"/>
                </a:solidFill>
              </a:rPr>
              <a:t> педагог.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</a:rPr>
              <a:t>Протокол </a:t>
            </a:r>
            <a:r>
              <a:rPr lang="ru-RU" sz="1600" dirty="0" err="1">
                <a:solidFill>
                  <a:schemeClr val="tx1"/>
                </a:solidFill>
              </a:rPr>
              <a:t>індивідуальної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соціально-педагогічної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консультації</a:t>
            </a:r>
            <a:r>
              <a:rPr lang="ru-RU" sz="1600" dirty="0">
                <a:solidFill>
                  <a:schemeClr val="tx1"/>
                </a:solidFill>
              </a:rPr>
              <a:t>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фіксуються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консультації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проводив </a:t>
            </a:r>
            <a:r>
              <a:rPr lang="ru-RU" sz="1600" dirty="0" err="1">
                <a:solidFill>
                  <a:schemeClr val="tx1"/>
                </a:solidFill>
              </a:rPr>
              <a:t>соціальний</a:t>
            </a:r>
            <a:r>
              <a:rPr lang="ru-RU" sz="1600" dirty="0">
                <a:solidFill>
                  <a:schemeClr val="tx1"/>
                </a:solidFill>
              </a:rPr>
              <a:t> педагог.</a:t>
            </a:r>
          </a:p>
          <a:p>
            <a:pPr algn="l"/>
            <a:r>
              <a:rPr lang="ru-RU" sz="1600" dirty="0" err="1">
                <a:solidFill>
                  <a:schemeClr val="tx1"/>
                </a:solidFill>
              </a:rPr>
              <a:t>Облік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проведення</a:t>
            </a:r>
            <a:r>
              <a:rPr lang="ru-RU" sz="1600" dirty="0">
                <a:solidFill>
                  <a:schemeClr val="tx1"/>
                </a:solidFill>
              </a:rPr>
              <a:t> занять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фіксуються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індивідуальні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dirty="0" err="1">
                <a:solidFill>
                  <a:schemeClr val="tx1"/>
                </a:solidFill>
              </a:rPr>
              <a:t>групові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заняття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проводив </a:t>
            </a:r>
            <a:r>
              <a:rPr lang="ru-RU" sz="1600" dirty="0" err="1">
                <a:solidFill>
                  <a:schemeClr val="tx1"/>
                </a:solidFill>
              </a:rPr>
              <a:t>соціальний</a:t>
            </a:r>
            <a:r>
              <a:rPr lang="ru-RU" sz="1600" dirty="0">
                <a:solidFill>
                  <a:schemeClr val="tx1"/>
                </a:solidFill>
              </a:rPr>
              <a:t> педагог.</a:t>
            </a:r>
          </a:p>
          <a:p>
            <a:pPr algn="l"/>
            <a:r>
              <a:rPr lang="ru-RU" sz="1600" dirty="0" err="1">
                <a:solidFill>
                  <a:schemeClr val="tx1"/>
                </a:solidFill>
              </a:rPr>
              <a:t>Соціальний</a:t>
            </a:r>
            <a:r>
              <a:rPr lang="ru-RU" sz="1600" dirty="0">
                <a:solidFill>
                  <a:schemeClr val="tx1"/>
                </a:solidFill>
              </a:rPr>
              <a:t> паспорт закладу </a:t>
            </a:r>
            <a:r>
              <a:rPr lang="ru-RU" sz="1600" dirty="0" err="1">
                <a:solidFill>
                  <a:schemeClr val="tx1"/>
                </a:solidFill>
              </a:rPr>
              <a:t>освіти</a:t>
            </a:r>
            <a:r>
              <a:rPr lang="ru-RU" sz="1600" dirty="0">
                <a:solidFill>
                  <a:schemeClr val="tx1"/>
                </a:solidFill>
              </a:rPr>
              <a:t>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фіксуються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категорійні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здобувачі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освіти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600" dirty="0" err="1">
                <a:solidFill>
                  <a:schemeClr val="tx1"/>
                </a:solidFill>
              </a:rPr>
              <a:t>Графік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роботи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 –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документ, у </a:t>
            </a:r>
            <a:r>
              <a:rPr lang="ru-RU" sz="1600" dirty="0" err="1">
                <a:solidFill>
                  <a:schemeClr val="tx1"/>
                </a:solidFill>
              </a:rPr>
              <a:t>якому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відображено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розклад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роботи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педагога.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FB9092-1F5B-49B1-8C69-883B168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24" y="442538"/>
            <a:ext cx="11853776" cy="603838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Нормативна база для роботи соціального педагога</a:t>
            </a:r>
            <a:endParaRPr lang="ru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CCE135-6E5B-40B7-B6A0-7CD07768C5B7}"/>
              </a:ext>
            </a:extLst>
          </p:cNvPr>
          <p:cNvSpPr/>
          <p:nvPr/>
        </p:nvSpPr>
        <p:spPr>
          <a:xfrm>
            <a:off x="615455" y="6156224"/>
            <a:ext cx="10961090" cy="5184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err="1"/>
              <a:t>правові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відбуваються</a:t>
            </a:r>
            <a:r>
              <a:rPr lang="ru-RU" dirty="0"/>
              <a:t> в </a:t>
            </a:r>
            <a:r>
              <a:rPr lang="ru-RU" dirty="0" err="1"/>
              <a:t>суспільстві</a:t>
            </a:r>
            <a:r>
              <a:rPr lang="ru-RU" dirty="0"/>
              <a:t> (постанова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01.06.2020 р. No 585 «Про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 у </a:t>
            </a:r>
            <a:r>
              <a:rPr lang="ru-RU" dirty="0" err="1"/>
              <a:t>складних</a:t>
            </a:r>
            <a:r>
              <a:rPr lang="ru-RU" dirty="0"/>
              <a:t> </a:t>
            </a:r>
            <a:r>
              <a:rPr lang="ru-RU" dirty="0" err="1"/>
              <a:t>життєвих</a:t>
            </a:r>
            <a:r>
              <a:rPr lang="ru-RU" dirty="0"/>
              <a:t> </a:t>
            </a:r>
            <a:r>
              <a:rPr lang="ru-RU" dirty="0" err="1"/>
              <a:t>обставинах</a:t>
            </a:r>
            <a:r>
              <a:rPr lang="ru-RU" dirty="0"/>
              <a:t>»)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99347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BC90D-F563-4872-91A2-A17D997D4C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uk-UA" dirty="0">
                <a:latin typeface="+mj-lt"/>
              </a:rPr>
              <a:t>У чому різниця функцій? </a:t>
            </a:r>
            <a:endParaRPr lang="ru-UA" dirty="0">
              <a:latin typeface="+mj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2088A4-D166-4AB7-9AEC-317799A17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766" y="2638044"/>
            <a:ext cx="4599918" cy="3479952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uk-UA" b="1" dirty="0">
                <a:latin typeface="+mj-lt"/>
              </a:rPr>
              <a:t>Практичний психолог</a:t>
            </a:r>
          </a:p>
          <a:p>
            <a:r>
              <a:rPr lang="uk-UA" dirty="0">
                <a:latin typeface="+mj-lt"/>
              </a:rPr>
              <a:t>Діагностика (</a:t>
            </a:r>
            <a:r>
              <a:rPr lang="uk-UA" dirty="0" err="1">
                <a:latin typeface="+mj-lt"/>
              </a:rPr>
              <a:t>псих.процесів</a:t>
            </a:r>
            <a:r>
              <a:rPr lang="uk-UA" dirty="0">
                <a:latin typeface="+mj-lt"/>
              </a:rPr>
              <a:t>, станів)</a:t>
            </a:r>
          </a:p>
          <a:p>
            <a:r>
              <a:rPr lang="uk-UA" dirty="0">
                <a:latin typeface="+mj-lt"/>
              </a:rPr>
              <a:t>Профілактика (певних станів…)</a:t>
            </a:r>
          </a:p>
          <a:p>
            <a:r>
              <a:rPr lang="uk-UA" dirty="0">
                <a:latin typeface="+mj-lt"/>
              </a:rPr>
              <a:t>Корекція</a:t>
            </a:r>
          </a:p>
          <a:p>
            <a:r>
              <a:rPr lang="uk-UA" dirty="0">
                <a:latin typeface="+mj-lt"/>
              </a:rPr>
              <a:t>Навчальна діяльність</a:t>
            </a:r>
          </a:p>
          <a:p>
            <a:r>
              <a:rPr lang="uk-UA" dirty="0">
                <a:latin typeface="+mj-lt"/>
              </a:rPr>
              <a:t>Консультування (з певних питань)</a:t>
            </a:r>
          </a:p>
          <a:p>
            <a:r>
              <a:rPr lang="uk-UA" dirty="0">
                <a:latin typeface="+mj-lt"/>
              </a:rPr>
              <a:t>Просвіта (стосовно своїх функцій)</a:t>
            </a:r>
          </a:p>
          <a:p>
            <a:r>
              <a:rPr lang="ru-RU" dirty="0" err="1">
                <a:latin typeface="+mj-lt"/>
              </a:rPr>
              <a:t>Інше</a:t>
            </a:r>
            <a:r>
              <a:rPr lang="ru-RU" dirty="0">
                <a:latin typeface="+mj-lt"/>
              </a:rPr>
              <a:t> (</a:t>
            </a:r>
            <a:r>
              <a:rPr lang="ru-RU" dirty="0" err="1">
                <a:latin typeface="+mj-lt"/>
              </a:rPr>
              <a:t>організаційно</a:t>
            </a:r>
            <a:r>
              <a:rPr lang="ru-RU" dirty="0">
                <a:latin typeface="+mj-lt"/>
              </a:rPr>
              <a:t>-методична </a:t>
            </a:r>
            <a:r>
              <a:rPr lang="ru-RU" dirty="0" err="1">
                <a:latin typeface="+mj-lt"/>
              </a:rPr>
              <a:t>функція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зв’язки</a:t>
            </a:r>
            <a:r>
              <a:rPr lang="ru-RU" dirty="0">
                <a:latin typeface="+mj-lt"/>
              </a:rPr>
              <a:t> з </a:t>
            </a:r>
            <a:r>
              <a:rPr lang="ru-RU" dirty="0" err="1">
                <a:latin typeface="+mj-lt"/>
              </a:rPr>
              <a:t>громадськістю</a:t>
            </a:r>
            <a:r>
              <a:rPr lang="ru-RU" dirty="0">
                <a:latin typeface="+mj-lt"/>
              </a:rPr>
              <a:t>)</a:t>
            </a:r>
            <a:endParaRPr lang="uk-UA" dirty="0">
              <a:latin typeface="+mj-lt"/>
            </a:endParaRPr>
          </a:p>
          <a:p>
            <a:endParaRPr lang="ru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8EA145-688D-4806-886D-B5E563056A0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12265" y="2638043"/>
            <a:ext cx="4396298" cy="3479951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uk-UA" sz="1900" b="1" dirty="0">
                <a:latin typeface="+mj-lt"/>
              </a:rPr>
              <a:t>Соціальний педагог </a:t>
            </a:r>
          </a:p>
          <a:p>
            <a:r>
              <a:rPr lang="uk-UA" sz="1900" dirty="0">
                <a:latin typeface="+mj-lt"/>
              </a:rPr>
              <a:t>Діагностика (відносин, адаптації, ролі в колективі)</a:t>
            </a:r>
          </a:p>
          <a:p>
            <a:r>
              <a:rPr lang="ru-RU" sz="1900" dirty="0" err="1">
                <a:latin typeface="+mj-lt"/>
              </a:rPr>
              <a:t>Профілактика</a:t>
            </a:r>
            <a:r>
              <a:rPr lang="ru-RU" sz="1900" dirty="0">
                <a:latin typeface="+mj-lt"/>
              </a:rPr>
              <a:t>, у тому </a:t>
            </a:r>
            <a:r>
              <a:rPr lang="ru-RU" sz="1900" dirty="0" err="1">
                <a:latin typeface="+mj-lt"/>
              </a:rPr>
              <a:t>числі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розвиток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соціальних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навичок</a:t>
            </a:r>
            <a:endParaRPr lang="uk-UA" sz="1900" dirty="0">
              <a:latin typeface="+mj-lt"/>
            </a:endParaRPr>
          </a:p>
          <a:p>
            <a:r>
              <a:rPr lang="ru-RU" sz="1900" dirty="0" err="1">
                <a:latin typeface="+mj-lt"/>
              </a:rPr>
              <a:t>Навчальна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діяльність</a:t>
            </a:r>
            <a:endParaRPr lang="uk-UA" sz="1900" dirty="0">
              <a:latin typeface="+mj-lt"/>
            </a:endParaRPr>
          </a:p>
          <a:p>
            <a:r>
              <a:rPr lang="ru-RU" sz="1900" dirty="0" err="1">
                <a:latin typeface="+mj-lt"/>
              </a:rPr>
              <a:t>Консультування</a:t>
            </a:r>
            <a:r>
              <a:rPr lang="ru-RU" sz="1900" dirty="0">
                <a:latin typeface="+mj-lt"/>
              </a:rPr>
              <a:t> (з </a:t>
            </a:r>
            <a:r>
              <a:rPr lang="ru-RU" sz="1900" dirty="0" err="1">
                <a:latin typeface="+mj-lt"/>
              </a:rPr>
              <a:t>певних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питань</a:t>
            </a:r>
            <a:r>
              <a:rPr lang="ru-RU" sz="1900" dirty="0">
                <a:latin typeface="+mj-lt"/>
              </a:rPr>
              <a:t>)</a:t>
            </a:r>
            <a:endParaRPr lang="uk-UA" sz="1900" dirty="0">
              <a:latin typeface="+mj-lt"/>
            </a:endParaRPr>
          </a:p>
          <a:p>
            <a:r>
              <a:rPr lang="ru-RU" sz="1900" dirty="0" err="1">
                <a:latin typeface="+mj-lt"/>
              </a:rPr>
              <a:t>Зв'язки</a:t>
            </a:r>
            <a:r>
              <a:rPr lang="ru-RU" sz="1900" dirty="0">
                <a:latin typeface="+mj-lt"/>
              </a:rPr>
              <a:t> з </a:t>
            </a:r>
            <a:r>
              <a:rPr lang="ru-RU" sz="1900" dirty="0" err="1">
                <a:latin typeface="+mj-lt"/>
              </a:rPr>
              <a:t>громадськістю</a:t>
            </a:r>
            <a:endParaRPr lang="uk-UA" sz="1900" dirty="0">
              <a:latin typeface="+mj-lt"/>
            </a:endParaRPr>
          </a:p>
          <a:p>
            <a:r>
              <a:rPr lang="ru-RU" sz="1900" dirty="0" err="1">
                <a:latin typeface="+mj-lt"/>
              </a:rPr>
              <a:t>Просвіта</a:t>
            </a:r>
            <a:endParaRPr lang="ru-RU" sz="1900" dirty="0">
              <a:latin typeface="+mj-lt"/>
            </a:endParaRPr>
          </a:p>
          <a:p>
            <a:r>
              <a:rPr lang="ru-RU" sz="1900" dirty="0" err="1">
                <a:latin typeface="+mj-lt"/>
              </a:rPr>
              <a:t>Інше</a:t>
            </a:r>
            <a:r>
              <a:rPr lang="ru-RU" sz="1900" dirty="0">
                <a:latin typeface="+mj-lt"/>
              </a:rPr>
              <a:t> (</a:t>
            </a:r>
            <a:r>
              <a:rPr lang="ru-RU" sz="1900" dirty="0" err="1">
                <a:latin typeface="+mj-lt"/>
              </a:rPr>
              <a:t>організаційно</a:t>
            </a:r>
            <a:r>
              <a:rPr lang="ru-RU" sz="1900" dirty="0">
                <a:latin typeface="+mj-lt"/>
              </a:rPr>
              <a:t>-методична, </a:t>
            </a:r>
            <a:r>
              <a:rPr lang="ru-RU" sz="1900" dirty="0" err="1">
                <a:latin typeface="+mj-lt"/>
              </a:rPr>
              <a:t>соціально-захисна</a:t>
            </a:r>
            <a:r>
              <a:rPr lang="ru-RU" sz="1900" dirty="0">
                <a:latin typeface="+mj-lt"/>
              </a:rPr>
              <a:t> </a:t>
            </a:r>
            <a:r>
              <a:rPr lang="ru-RU" sz="1900" dirty="0" err="1">
                <a:latin typeface="+mj-lt"/>
              </a:rPr>
              <a:t>функції</a:t>
            </a:r>
            <a:r>
              <a:rPr lang="ru-RU" sz="1900" dirty="0">
                <a:latin typeface="+mj-lt"/>
              </a:rPr>
              <a:t>)</a:t>
            </a:r>
            <a:endParaRPr lang="uk-UA" sz="1900" dirty="0">
              <a:latin typeface="+mj-lt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11845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BEF0A-1275-4842-816D-5D7F18E1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93367"/>
            <a:ext cx="8325008" cy="763600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Професійна діяльність соціального педагога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5197F-1671-4BCB-A584-631377742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499" y="1697233"/>
            <a:ext cx="11708091" cy="4394400"/>
          </a:xfrm>
        </p:spPr>
        <p:txBody>
          <a:bodyPr/>
          <a:lstStyle/>
          <a:p>
            <a:r>
              <a:rPr lang="ru-RU" dirty="0"/>
              <a:t>Посада «</a:t>
            </a:r>
            <a:r>
              <a:rPr lang="ru-RU" dirty="0" err="1"/>
              <a:t>соціальний</a:t>
            </a:r>
            <a:r>
              <a:rPr lang="ru-RU" dirty="0"/>
              <a:t> педагог» включена до </a:t>
            </a:r>
            <a:r>
              <a:rPr lang="ru-RU" dirty="0" err="1"/>
              <a:t>переліку</a:t>
            </a:r>
            <a:r>
              <a:rPr lang="ru-RU" dirty="0"/>
              <a:t> посад </a:t>
            </a:r>
            <a:r>
              <a:rPr lang="ru-RU" dirty="0" err="1"/>
              <a:t>педагогічних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постановою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14 червня 2000 року </a:t>
            </a:r>
            <a:r>
              <a:rPr lang="en-US" dirty="0"/>
              <a:t>No 963, </a:t>
            </a:r>
            <a:r>
              <a:rPr lang="ru-RU" dirty="0"/>
              <a:t>а у 2002 </a:t>
            </a:r>
            <a:r>
              <a:rPr lang="ru-RU" dirty="0" err="1"/>
              <a:t>році</a:t>
            </a:r>
            <a:r>
              <a:rPr lang="ru-RU" dirty="0"/>
              <a:t> – до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переліку</a:t>
            </a:r>
            <a:r>
              <a:rPr lang="ru-RU" dirty="0"/>
              <a:t> </a:t>
            </a:r>
            <a:r>
              <a:rPr lang="ru-RU" dirty="0" err="1"/>
              <a:t>спеціальностей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pPr marL="114300" indent="0" algn="just">
              <a:buNone/>
            </a:pPr>
            <a:r>
              <a:rPr lang="ru-RU" dirty="0"/>
              <a:t>Станом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Національного</a:t>
            </a:r>
            <a:r>
              <a:rPr lang="ru-RU" dirty="0"/>
              <a:t> </a:t>
            </a:r>
            <a:r>
              <a:rPr lang="ru-RU" dirty="0" err="1"/>
              <a:t>класифікатора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 (наказ </a:t>
            </a:r>
            <a:r>
              <a:rPr lang="ru-RU" dirty="0" err="1"/>
              <a:t>Держспоживстандарту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28.07.2010 No 327), </a:t>
            </a:r>
            <a:r>
              <a:rPr lang="ru-RU" dirty="0" err="1"/>
              <a:t>професійна</a:t>
            </a:r>
            <a:r>
              <a:rPr lang="ru-RU" dirty="0"/>
              <a:t> 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зазначена</a:t>
            </a:r>
            <a:r>
              <a:rPr lang="ru-RU" dirty="0"/>
              <a:t> як «педагог </a:t>
            </a:r>
            <a:r>
              <a:rPr lang="ru-RU" dirty="0" err="1"/>
              <a:t>соціальний</a:t>
            </a:r>
            <a:r>
              <a:rPr lang="ru-RU" dirty="0"/>
              <a:t>». </a:t>
            </a:r>
            <a:r>
              <a:rPr lang="ru-RU" dirty="0" err="1"/>
              <a:t>Законодавча</a:t>
            </a:r>
            <a:r>
              <a:rPr lang="ru-RU" dirty="0"/>
              <a:t> </a:t>
            </a:r>
            <a:r>
              <a:rPr lang="ru-RU" dirty="0" err="1"/>
              <a:t>недбалість</a:t>
            </a:r>
            <a:r>
              <a:rPr lang="ru-RU" dirty="0"/>
              <a:t>. </a:t>
            </a:r>
            <a:r>
              <a:rPr lang="ru-RU" dirty="0" err="1"/>
              <a:t>Краще</a:t>
            </a:r>
            <a:r>
              <a:rPr lang="ru-RU" dirty="0"/>
              <a:t> в штатному </a:t>
            </a:r>
            <a:r>
              <a:rPr lang="ru-RU" dirty="0" err="1"/>
              <a:t>розписі</a:t>
            </a:r>
            <a:r>
              <a:rPr lang="ru-RU" dirty="0"/>
              <a:t> (</a:t>
            </a:r>
            <a:r>
              <a:rPr lang="ru-RU" dirty="0" err="1"/>
              <a:t>трудовій</a:t>
            </a:r>
            <a:r>
              <a:rPr lang="ru-RU" dirty="0"/>
              <a:t> </a:t>
            </a:r>
            <a:r>
              <a:rPr lang="ru-RU" dirty="0" err="1"/>
              <a:t>книжці</a:t>
            </a:r>
            <a:r>
              <a:rPr lang="ru-RU" dirty="0"/>
              <a:t>) </a:t>
            </a:r>
            <a:r>
              <a:rPr lang="ru-RU" dirty="0" err="1"/>
              <a:t>указувати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посади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нормативних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,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працівник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на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пільги</a:t>
            </a:r>
            <a:r>
              <a:rPr lang="ru-RU" dirty="0"/>
              <a:t> (</a:t>
            </a:r>
            <a:r>
              <a:rPr lang="ru-RU" dirty="0" err="1"/>
              <a:t>пільгова</a:t>
            </a:r>
            <a:r>
              <a:rPr lang="ru-RU" dirty="0"/>
              <a:t> </a:t>
            </a:r>
            <a:r>
              <a:rPr lang="ru-RU" dirty="0" err="1"/>
              <a:t>пенсія</a:t>
            </a:r>
            <a:r>
              <a:rPr lang="ru-RU" dirty="0"/>
              <a:t>,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, </a:t>
            </a:r>
            <a:r>
              <a:rPr lang="ru-RU" dirty="0" err="1"/>
              <a:t>додаткова</a:t>
            </a:r>
            <a:r>
              <a:rPr lang="ru-RU" dirty="0"/>
              <a:t> </a:t>
            </a:r>
            <a:r>
              <a:rPr lang="ru-RU" dirty="0" err="1"/>
              <a:t>відпустка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pPr marL="114300" indent="0" algn="just">
              <a:buNone/>
            </a:pPr>
            <a:endParaRPr lang="ru-RU" dirty="0"/>
          </a:p>
          <a:p>
            <a:pPr marL="114300" indent="0" algn="just">
              <a:buNone/>
            </a:pPr>
            <a:r>
              <a:rPr lang="ru-RU" dirty="0"/>
              <a:t>Зараз у закладах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за </a:t>
            </a:r>
            <a:r>
              <a:rPr lang="ru-RU" dirty="0" err="1"/>
              <a:t>освітньою</a:t>
            </a:r>
            <a:r>
              <a:rPr lang="ru-RU" dirty="0"/>
              <a:t> </a:t>
            </a:r>
            <a:r>
              <a:rPr lang="ru-RU" dirty="0" err="1"/>
              <a:t>програмою</a:t>
            </a:r>
            <a:r>
              <a:rPr lang="ru-RU" dirty="0"/>
              <a:t> «</a:t>
            </a:r>
            <a:r>
              <a:rPr lang="ru-RU" dirty="0" err="1"/>
              <a:t>соціальна</a:t>
            </a:r>
            <a:r>
              <a:rPr lang="ru-RU" dirty="0"/>
              <a:t> </a:t>
            </a:r>
            <a:r>
              <a:rPr lang="ru-RU" dirty="0" err="1"/>
              <a:t>педагогіка</a:t>
            </a:r>
            <a:r>
              <a:rPr lang="ru-RU" dirty="0"/>
              <a:t>».  </a:t>
            </a:r>
            <a:r>
              <a:rPr lang="ru-RU" dirty="0" err="1"/>
              <a:t>Водночас</a:t>
            </a:r>
            <a:r>
              <a:rPr lang="ru-RU" dirty="0"/>
              <a:t> у </a:t>
            </a:r>
            <a:r>
              <a:rPr lang="ru-RU" dirty="0" err="1"/>
              <a:t>тексті</a:t>
            </a:r>
            <a:r>
              <a:rPr lang="ru-RU" dirty="0"/>
              <a:t> постанови 2015 р. </a:t>
            </a:r>
            <a:r>
              <a:rPr lang="en-US" dirty="0"/>
              <a:t>No 266 </a:t>
            </a:r>
            <a:r>
              <a:rPr lang="uk-UA" dirty="0"/>
              <a:t>«</a:t>
            </a:r>
            <a:r>
              <a:rPr lang="ru-RU" dirty="0"/>
              <a:t>Про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переліку</a:t>
            </a:r>
            <a:r>
              <a:rPr lang="ru-RU" dirty="0"/>
              <a:t> </a:t>
            </a:r>
            <a:r>
              <a:rPr lang="ru-RU" dirty="0" err="1"/>
              <a:t>галузей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спеціальностей</a:t>
            </a:r>
            <a:r>
              <a:rPr lang="ru-RU" dirty="0"/>
              <a:t>,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підготовка</a:t>
            </a:r>
            <a:r>
              <a:rPr lang="ru-RU" dirty="0"/>
              <a:t> </a:t>
            </a:r>
            <a:r>
              <a:rPr lang="ru-RU" dirty="0" err="1"/>
              <a:t>здобувачів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» ми </a:t>
            </a:r>
            <a:r>
              <a:rPr lang="ru-RU" dirty="0" err="1"/>
              <a:t>вже</a:t>
            </a:r>
            <a:r>
              <a:rPr lang="ru-RU" dirty="0"/>
              <a:t> не </a:t>
            </a:r>
            <a:r>
              <a:rPr lang="ru-RU" dirty="0" err="1"/>
              <a:t>бачимо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спеціальності</a:t>
            </a:r>
            <a:r>
              <a:rPr lang="ru-RU" dirty="0"/>
              <a:t>, а шифр </a:t>
            </a:r>
            <a:r>
              <a:rPr lang="ru-RU" dirty="0" err="1"/>
              <a:t>галузі</a:t>
            </a:r>
            <a:r>
              <a:rPr lang="ru-RU" dirty="0"/>
              <a:t> 23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«</a:t>
            </a:r>
            <a:r>
              <a:rPr lang="ru-RU" dirty="0" err="1"/>
              <a:t>соціальна</a:t>
            </a:r>
            <a:r>
              <a:rPr lang="ru-RU" dirty="0"/>
              <a:t> робота» (</a:t>
            </a:r>
            <a:r>
              <a:rPr lang="ru-RU" dirty="0" err="1"/>
              <a:t>варіант</a:t>
            </a:r>
            <a:r>
              <a:rPr lang="ru-RU" dirty="0"/>
              <a:t> 2006 року – шифр 1301 «</a:t>
            </a:r>
            <a:r>
              <a:rPr lang="ru-RU" dirty="0" err="1"/>
              <a:t>соціальне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»).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підготовку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педагогів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за </a:t>
            </a:r>
            <a:r>
              <a:rPr lang="ru-RU" dirty="0" err="1"/>
              <a:t>спеціальністю</a:t>
            </a:r>
            <a:r>
              <a:rPr lang="ru-RU" dirty="0"/>
              <a:t> 231 «</a:t>
            </a:r>
            <a:r>
              <a:rPr lang="ru-RU" dirty="0" err="1"/>
              <a:t>Соціальна</a:t>
            </a:r>
            <a:r>
              <a:rPr lang="ru-RU" dirty="0"/>
              <a:t> робота», з </a:t>
            </a:r>
            <a:r>
              <a:rPr lang="ru-RU" dirty="0" err="1"/>
              <a:t>окремою</a:t>
            </a:r>
            <a:r>
              <a:rPr lang="ru-RU" dirty="0"/>
              <a:t> </a:t>
            </a:r>
            <a:r>
              <a:rPr lang="ru-RU" dirty="0" err="1"/>
              <a:t>увагою</a:t>
            </a:r>
            <a:r>
              <a:rPr lang="ru-RU" dirty="0"/>
              <a:t> до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в закладах </a:t>
            </a:r>
            <a:r>
              <a:rPr lang="ru-RU" dirty="0" err="1"/>
              <a:t>освіти</a:t>
            </a:r>
            <a:r>
              <a:rPr lang="ru-RU" dirty="0"/>
              <a:t>».</a:t>
            </a:r>
          </a:p>
          <a:p>
            <a:pPr marL="114300" indent="0" algn="just">
              <a:buNone/>
            </a:pPr>
            <a:endParaRPr lang="ru-RU" dirty="0"/>
          </a:p>
          <a:p>
            <a:pPr marL="114300" indent="0" algn="just">
              <a:buNone/>
            </a:pPr>
            <a:r>
              <a:rPr lang="ru-RU" dirty="0">
                <a:hlinkClick r:id="rId2"/>
              </a:rPr>
              <a:t>«СОЦІАЛЬНО-ПЕДАГОГІЧНИЙ СУПРОВІД В ОСВІТНЬОМУ ЗАКЛАДІ» </a:t>
            </a:r>
            <a:r>
              <a:rPr lang="ru-RU" dirty="0"/>
              <a:t>(2021 р.) – </a:t>
            </a:r>
            <a:r>
              <a:rPr lang="ru-RU" dirty="0" err="1"/>
              <a:t>навчально-методичний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 ЛОІППО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80510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63F3F-808A-4561-9019-36B65B77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19" y="468199"/>
            <a:ext cx="9145140" cy="763600"/>
          </a:xfrm>
          <a:solidFill>
            <a:srgbClr val="92D050"/>
          </a:solidFill>
        </p:spPr>
        <p:txBody>
          <a:bodyPr/>
          <a:lstStyle/>
          <a:p>
            <a:r>
              <a:rPr lang="ru-RU" dirty="0"/>
              <a:t> До </a:t>
            </a:r>
            <a:r>
              <a:rPr lang="ru-RU" dirty="0" err="1"/>
              <a:t>уваги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: 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EF58DA-97FB-4FBA-BBFE-C51B2B9D0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2970" y="1354347"/>
            <a:ext cx="10001805" cy="4622247"/>
          </a:xfrm>
        </p:spPr>
        <p:txBody>
          <a:bodyPr/>
          <a:lstStyle/>
          <a:p>
            <a:pPr algn="just"/>
            <a:r>
              <a:rPr lang="ru-RU" sz="1800" dirty="0" err="1">
                <a:latin typeface="+mj-lt"/>
              </a:rPr>
              <a:t>Практичний</a:t>
            </a:r>
            <a:r>
              <a:rPr lang="ru-RU" sz="1800" dirty="0">
                <a:latin typeface="+mj-lt"/>
              </a:rPr>
              <a:t> психолог </a:t>
            </a:r>
            <a:r>
              <a:rPr lang="ru-RU" sz="1800" dirty="0" err="1">
                <a:latin typeface="+mj-lt"/>
              </a:rPr>
              <a:t>чи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соціальний</a:t>
            </a:r>
            <a:r>
              <a:rPr lang="ru-RU" sz="1800" dirty="0">
                <a:latin typeface="+mj-lt"/>
              </a:rPr>
              <a:t> педагог не </a:t>
            </a:r>
            <a:r>
              <a:rPr lang="ru-RU" sz="1800" dirty="0" err="1">
                <a:latin typeface="+mj-lt"/>
              </a:rPr>
              <a:t>має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виконувати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обов’язки</a:t>
            </a:r>
            <a:r>
              <a:rPr lang="ru-RU" sz="1800" dirty="0">
                <a:latin typeface="+mj-lt"/>
              </a:rPr>
              <a:t> дефектолога, логопеда, </a:t>
            </a:r>
            <a:r>
              <a:rPr lang="ru-RU" sz="1800" dirty="0" err="1">
                <a:latin typeface="+mj-lt"/>
              </a:rPr>
              <a:t>корекційного</a:t>
            </a:r>
            <a:r>
              <a:rPr lang="ru-RU" sz="1800" dirty="0">
                <a:latin typeface="+mj-lt"/>
              </a:rPr>
              <a:t> педагога (без </a:t>
            </a:r>
            <a:r>
              <a:rPr lang="ru-RU" sz="1800" dirty="0" err="1">
                <a:latin typeface="+mj-lt"/>
              </a:rPr>
              <a:t>відповідної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), до </a:t>
            </a:r>
            <a:r>
              <a:rPr lang="ru-RU" sz="1800" dirty="0" err="1">
                <a:latin typeface="+mj-lt"/>
              </a:rPr>
              <a:t>його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професійних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обов’язків</a:t>
            </a:r>
            <a:r>
              <a:rPr lang="ru-RU" sz="1800" dirty="0">
                <a:latin typeface="+mj-lt"/>
              </a:rPr>
              <a:t> не </a:t>
            </a:r>
            <a:r>
              <a:rPr lang="ru-RU" sz="1800" dirty="0" err="1">
                <a:latin typeface="+mj-lt"/>
              </a:rPr>
              <a:t>належить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проведення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корекційних</a:t>
            </a:r>
            <a:r>
              <a:rPr lang="ru-RU" sz="1800" dirty="0">
                <a:latin typeface="+mj-lt"/>
              </a:rPr>
              <a:t> занять та </a:t>
            </a:r>
            <a:r>
              <a:rPr lang="ru-RU" sz="1800" dirty="0" err="1">
                <a:latin typeface="+mj-lt"/>
              </a:rPr>
              <a:t>надання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допомоги</a:t>
            </a:r>
            <a:r>
              <a:rPr lang="ru-RU" sz="1800" dirty="0">
                <a:latin typeface="+mj-lt"/>
              </a:rPr>
              <a:t> в </a:t>
            </a:r>
            <a:r>
              <a:rPr lang="ru-RU" sz="1800" dirty="0" err="1">
                <a:latin typeface="+mj-lt"/>
              </a:rPr>
              <a:t>навчанні</a:t>
            </a:r>
            <a:r>
              <a:rPr lang="ru-RU" sz="1800" dirty="0">
                <a:latin typeface="+mj-lt"/>
              </a:rPr>
              <a:t> – не </a:t>
            </a:r>
            <a:r>
              <a:rPr lang="ru-RU" sz="1800" dirty="0" err="1">
                <a:latin typeface="+mj-lt"/>
              </a:rPr>
              <a:t>його</a:t>
            </a:r>
            <a:r>
              <a:rPr lang="ru-RU" sz="1800" dirty="0">
                <a:latin typeface="+mj-lt"/>
              </a:rPr>
              <a:t> сфера </a:t>
            </a:r>
            <a:r>
              <a:rPr lang="ru-RU" sz="1800" dirty="0" err="1">
                <a:latin typeface="+mj-lt"/>
              </a:rPr>
              <a:t>діяльності</a:t>
            </a:r>
            <a:r>
              <a:rPr lang="ru-RU" sz="1800" dirty="0">
                <a:latin typeface="+mj-lt"/>
              </a:rPr>
              <a:t>, але </a:t>
            </a:r>
            <a:r>
              <a:rPr lang="ru-RU" sz="1800" dirty="0" err="1">
                <a:latin typeface="+mj-lt"/>
              </a:rPr>
              <a:t>він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може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звернутися</a:t>
            </a:r>
            <a:r>
              <a:rPr lang="ru-RU" sz="1800" dirty="0">
                <a:latin typeface="+mj-lt"/>
              </a:rPr>
              <a:t> до </a:t>
            </a:r>
            <a:r>
              <a:rPr lang="ru-RU" sz="1800" dirty="0" err="1">
                <a:latin typeface="+mj-lt"/>
              </a:rPr>
              <a:t>фахівців</a:t>
            </a:r>
            <a:r>
              <a:rPr lang="ru-RU" sz="1800" dirty="0">
                <a:latin typeface="+mj-lt"/>
              </a:rPr>
              <a:t> ІРЦ за </a:t>
            </a:r>
            <a:r>
              <a:rPr lang="ru-RU" sz="1800" dirty="0" err="1">
                <a:latin typeface="+mj-lt"/>
              </a:rPr>
              <a:t>консультацією</a:t>
            </a:r>
            <a:r>
              <a:rPr lang="ru-RU" sz="1800" dirty="0">
                <a:latin typeface="+mj-lt"/>
              </a:rPr>
              <a:t>.</a:t>
            </a:r>
          </a:p>
          <a:p>
            <a:pPr algn="just"/>
            <a:endParaRPr lang="ru-RU" sz="1800" dirty="0">
              <a:latin typeface="+mj-lt"/>
            </a:endParaRPr>
          </a:p>
          <a:p>
            <a:pPr algn="just"/>
            <a:r>
              <a:rPr lang="ru-RU" sz="1800" dirty="0" err="1">
                <a:latin typeface="+mj-lt"/>
              </a:rPr>
              <a:t>Психологічне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консультування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надається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особі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або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групі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осіб</a:t>
            </a:r>
            <a:r>
              <a:rPr lang="ru-RU" sz="1800" dirty="0">
                <a:latin typeface="+mj-lt"/>
              </a:rPr>
              <a:t> за запитом </a:t>
            </a:r>
            <a:r>
              <a:rPr lang="ru-RU" sz="1800" dirty="0" err="1">
                <a:latin typeface="+mj-lt"/>
              </a:rPr>
              <a:t>цієї</a:t>
            </a:r>
            <a:r>
              <a:rPr lang="ru-RU" sz="1800" dirty="0">
                <a:latin typeface="+mj-lt"/>
              </a:rPr>
              <a:t> особи, (</a:t>
            </a:r>
            <a:r>
              <a:rPr lang="ru-RU" sz="1800" dirty="0" err="1">
                <a:latin typeface="+mj-lt"/>
              </a:rPr>
              <a:t>дитини</a:t>
            </a:r>
            <a:r>
              <a:rPr lang="ru-RU" sz="1800" dirty="0">
                <a:latin typeface="+mj-lt"/>
              </a:rPr>
              <a:t>, педагога) </a:t>
            </a:r>
            <a:r>
              <a:rPr lang="ru-RU" sz="1800" dirty="0" err="1">
                <a:latin typeface="+mj-lt"/>
              </a:rPr>
              <a:t>або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батьків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здобувача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. (а не за </a:t>
            </a:r>
            <a:r>
              <a:rPr lang="ru-RU" sz="1800" dirty="0" err="1">
                <a:latin typeface="+mj-lt"/>
              </a:rPr>
              <a:t>бажанням</a:t>
            </a:r>
            <a:r>
              <a:rPr lang="ru-RU" sz="1800" dirty="0">
                <a:latin typeface="+mj-lt"/>
              </a:rPr>
              <a:t> психолога </a:t>
            </a:r>
            <a:r>
              <a:rPr lang="ru-RU" sz="1800" dirty="0" err="1">
                <a:latin typeface="+mj-lt"/>
              </a:rPr>
              <a:t>або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соц.педагога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призначив</a:t>
            </a:r>
            <a:r>
              <a:rPr lang="ru-RU" sz="1800" dirty="0">
                <a:latin typeface="+mj-lt"/>
              </a:rPr>
              <a:t> і все..)</a:t>
            </a:r>
            <a:endParaRPr lang="ru-UA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8673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5B68A-F6FC-409D-9CEB-608E244B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182" y="593367"/>
            <a:ext cx="11151910" cy="1103866"/>
          </a:xfrm>
          <a:solidFill>
            <a:srgbClr val="92D050"/>
          </a:solidFill>
        </p:spPr>
        <p:txBody>
          <a:bodyPr/>
          <a:lstStyle/>
          <a:p>
            <a:r>
              <a:rPr lang="uk-UA" dirty="0"/>
              <a:t>Циклограми роботи практичного психолога/соціального педагога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A4DB0C-65F0-41FC-86CE-8CC89E9C8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30" y="1870641"/>
            <a:ext cx="10290000" cy="4394400"/>
          </a:xfrm>
        </p:spPr>
        <p:txBody>
          <a:bodyPr/>
          <a:lstStyle/>
          <a:p>
            <a:r>
              <a:rPr lang="ru-RU" dirty="0">
                <a:hlinkClick r:id="rId2"/>
              </a:rPr>
              <a:t>МЕТОДИЧНІ РЕКОМЕНДАЦІЇ ЩОДО ВПРОВАДЖЕННЯ ЦИКЛОГРАМ ДІЯЛЬНОСТІ ПРАЦІВНИКІВ ПСИХОЛОГІЧНОЇ СЛУЖБИ  </a:t>
            </a:r>
            <a:r>
              <a:rPr lang="ru-RU" dirty="0"/>
              <a:t>(УКРАЇНСЬКИЙ НАУКОВО-МЕТОДИЧНИЙ ЦЕНТР ПРАКТИЧНОЇ ПСИХОЛОГІЇ І СОЦІАЛЬНОЇ РОБОТИ), 2017 р. 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/>
              <a:t>Не </a:t>
            </a:r>
            <a:r>
              <a:rPr lang="ru-RU" dirty="0" err="1"/>
              <a:t>потрібно</a:t>
            </a:r>
            <a:r>
              <a:rPr lang="ru-RU" dirty="0"/>
              <a:t> все </a:t>
            </a:r>
            <a:r>
              <a:rPr lang="ru-RU" dirty="0" err="1"/>
              <a:t>діагностувати</a:t>
            </a:r>
            <a:r>
              <a:rPr lang="ru-RU" dirty="0"/>
              <a:t>! 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err="1">
                <a:hlinkClick r:id="rId3"/>
              </a:rPr>
              <a:t>Застосування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діагностичних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мінімумів</a:t>
            </a:r>
            <a:r>
              <a:rPr lang="ru-RU" dirty="0">
                <a:hlinkClick r:id="rId3"/>
              </a:rPr>
              <a:t> в </a:t>
            </a:r>
            <a:r>
              <a:rPr lang="ru-RU" dirty="0" err="1">
                <a:hlinkClick r:id="rId3"/>
              </a:rPr>
              <a:t>діяльності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працівників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психологічної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служби</a:t>
            </a:r>
            <a:r>
              <a:rPr lang="ru-RU" dirty="0">
                <a:hlinkClick r:id="rId3"/>
              </a:rPr>
              <a:t> </a:t>
            </a:r>
            <a:r>
              <a:rPr lang="ru-RU" dirty="0" err="1"/>
              <a:t>практичний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 за ред. В.Г. Панка </a:t>
            </a:r>
            <a:r>
              <a:rPr lang="ru-RU" b="1" dirty="0"/>
              <a:t>2 –е </a:t>
            </a:r>
            <a:r>
              <a:rPr lang="ru-RU" b="1" dirty="0" err="1"/>
              <a:t>видання</a:t>
            </a:r>
            <a:r>
              <a:rPr lang="ru-RU" b="1" dirty="0"/>
              <a:t>, 2024 р. </a:t>
            </a:r>
          </a:p>
          <a:p>
            <a:pPr marL="114300" indent="0">
              <a:buNone/>
            </a:pPr>
            <a:endParaRPr lang="ru-RU" b="1" dirty="0"/>
          </a:p>
          <a:p>
            <a:pPr marL="114300" indent="0" algn="just">
              <a:buNone/>
            </a:pPr>
            <a:r>
              <a:rPr lang="ru-RU" dirty="0" err="1">
                <a:latin typeface="+mj-lt"/>
              </a:rPr>
              <a:t>Звертаємо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увагу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що</a:t>
            </a:r>
            <a:r>
              <a:rPr lang="ru-RU" dirty="0">
                <a:latin typeface="+mj-lt"/>
              </a:rPr>
              <a:t> особам, </a:t>
            </a:r>
            <a:r>
              <a:rPr lang="ru-RU" dirty="0" err="1">
                <a:latin typeface="+mj-lt"/>
              </a:rPr>
              <a:t>які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потребують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попередження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розвитку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психічних</a:t>
            </a:r>
            <a:r>
              <a:rPr lang="ru-RU" dirty="0">
                <a:latin typeface="+mj-lt"/>
              </a:rPr>
              <a:t> та </a:t>
            </a:r>
            <a:r>
              <a:rPr lang="ru-RU" dirty="0" err="1">
                <a:latin typeface="+mj-lt"/>
              </a:rPr>
              <a:t>поведінкових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розладів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інших</a:t>
            </a:r>
            <a:r>
              <a:rPr lang="ru-RU" dirty="0">
                <a:latin typeface="+mj-lt"/>
              </a:rPr>
              <a:t> проблем </a:t>
            </a:r>
            <a:r>
              <a:rPr lang="ru-RU" dirty="0" err="1">
                <a:latin typeface="+mj-lt"/>
              </a:rPr>
              <a:t>психічного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здоров’я</a:t>
            </a:r>
            <a:r>
              <a:rPr lang="ru-RU" dirty="0">
                <a:latin typeface="+mj-lt"/>
              </a:rPr>
              <a:t>, та </a:t>
            </a:r>
            <a:r>
              <a:rPr lang="ru-RU" dirty="0" err="1">
                <a:latin typeface="+mj-lt"/>
              </a:rPr>
              <a:t>стабілізації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психічного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здоров’я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під</a:t>
            </a:r>
            <a:r>
              <a:rPr lang="ru-RU" dirty="0">
                <a:latin typeface="+mj-lt"/>
              </a:rPr>
              <a:t> час </a:t>
            </a:r>
            <a:r>
              <a:rPr lang="ru-RU" dirty="0" err="1">
                <a:latin typeface="+mj-lt"/>
              </a:rPr>
              <a:t>надання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спеціалізованої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медичної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допомоги</a:t>
            </a:r>
            <a:r>
              <a:rPr lang="ru-RU" dirty="0">
                <a:latin typeface="+mj-lt"/>
              </a:rPr>
              <a:t>, санаторно-курортного </a:t>
            </a:r>
            <a:r>
              <a:rPr lang="ru-RU" dirty="0" err="1">
                <a:latin typeface="+mj-lt"/>
              </a:rPr>
              <a:t>лікування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реабілітаційної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допомоги</a:t>
            </a:r>
            <a:r>
              <a:rPr lang="ru-RU" dirty="0">
                <a:latin typeface="+mj-lt"/>
              </a:rPr>
              <a:t>, а </a:t>
            </a:r>
            <a:r>
              <a:rPr lang="ru-RU" dirty="0" err="1">
                <a:latin typeface="+mj-lt"/>
              </a:rPr>
              <a:t>також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під</a:t>
            </a:r>
            <a:r>
              <a:rPr lang="ru-RU" dirty="0">
                <a:latin typeface="+mj-lt"/>
              </a:rPr>
              <a:t> час </a:t>
            </a:r>
            <a:r>
              <a:rPr lang="ru-RU" dirty="0" err="1">
                <a:latin typeface="+mj-lt"/>
              </a:rPr>
              <a:t>надання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паліативної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допомоги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особі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або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групі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осіб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надається</a:t>
            </a:r>
            <a:r>
              <a:rPr lang="ru-RU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медичними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установами</a:t>
            </a:r>
            <a:r>
              <a:rPr lang="ru-RU" sz="1600" b="1" dirty="0">
                <a:latin typeface="+mj-lt"/>
              </a:rPr>
              <a:t>! Не в закладах </a:t>
            </a:r>
            <a:r>
              <a:rPr lang="ru-RU" sz="1600" b="1" dirty="0" err="1">
                <a:latin typeface="+mj-lt"/>
              </a:rPr>
              <a:t>освіти</a:t>
            </a:r>
            <a:r>
              <a:rPr lang="ru-RU" sz="1600" b="1" dirty="0">
                <a:latin typeface="+mj-lt"/>
              </a:rPr>
              <a:t>!</a:t>
            </a:r>
            <a:endParaRPr lang="ru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7262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63F3F-808A-4561-9019-36B65B77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19" y="468199"/>
            <a:ext cx="9145140" cy="763600"/>
          </a:xfrm>
          <a:solidFill>
            <a:srgbClr val="92D050"/>
          </a:solidFill>
        </p:spPr>
        <p:txBody>
          <a:bodyPr/>
          <a:lstStyle/>
          <a:p>
            <a:r>
              <a:rPr lang="ru-RU" dirty="0"/>
              <a:t>У 2024/2025 </a:t>
            </a:r>
            <a:r>
              <a:rPr lang="ru-RU" dirty="0" err="1"/>
              <a:t>навчальному</a:t>
            </a:r>
            <a:r>
              <a:rPr lang="ru-RU" dirty="0"/>
              <a:t>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керівникам</a:t>
            </a:r>
            <a:r>
              <a:rPr lang="ru-RU" dirty="0"/>
              <a:t>: 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EF58DA-97FB-4FBA-BBFE-C51B2B9D0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2970" y="1354347"/>
            <a:ext cx="10001805" cy="4622247"/>
          </a:xfrm>
        </p:spPr>
        <p:txBody>
          <a:bodyPr/>
          <a:lstStyle/>
          <a:p>
            <a:pPr algn="just"/>
            <a:r>
              <a:rPr lang="ru-RU" sz="1800" dirty="0" err="1">
                <a:latin typeface="+mj-lt"/>
              </a:rPr>
              <a:t>сприяти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забезпеченню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закладів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 ставками практичного психолога та </a:t>
            </a:r>
            <a:r>
              <a:rPr lang="ru-RU" sz="1800" dirty="0" err="1">
                <a:latin typeface="+mj-lt"/>
              </a:rPr>
              <a:t>соціального</a:t>
            </a:r>
            <a:r>
              <a:rPr lang="ru-RU" sz="1800" dirty="0">
                <a:latin typeface="+mj-lt"/>
              </a:rPr>
              <a:t> педагога </a:t>
            </a:r>
            <a:r>
              <a:rPr lang="ru-RU" sz="1800" dirty="0" err="1">
                <a:latin typeface="+mj-lt"/>
              </a:rPr>
              <a:t>відповідно</a:t>
            </a:r>
            <a:r>
              <a:rPr lang="ru-RU" sz="1800" dirty="0">
                <a:latin typeface="+mj-lt"/>
              </a:rPr>
              <a:t> до </a:t>
            </a:r>
            <a:r>
              <a:rPr lang="ru-RU" sz="1800" dirty="0" err="1">
                <a:latin typeface="+mj-lt"/>
              </a:rPr>
              <a:t>нормативної</a:t>
            </a:r>
            <a:r>
              <a:rPr lang="ru-RU" sz="1800" dirty="0">
                <a:latin typeface="+mj-lt"/>
              </a:rPr>
              <a:t> потреби;</a:t>
            </a:r>
          </a:p>
          <a:p>
            <a:pPr algn="just"/>
            <a:r>
              <a:rPr lang="ru-RU" sz="1800" dirty="0" err="1">
                <a:latin typeface="+mj-lt"/>
              </a:rPr>
              <a:t>сприяти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підвищенню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кваліфікації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педагогічних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працівників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щодо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психоедукації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сприяти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запровадженню</a:t>
            </a:r>
            <a:r>
              <a:rPr lang="ru-RU" sz="1800" dirty="0">
                <a:latin typeface="+mj-lt"/>
              </a:rPr>
              <a:t> на сайтах </a:t>
            </a:r>
            <a:r>
              <a:rPr lang="ru-RU" sz="1800" dirty="0" err="1">
                <a:latin typeface="+mj-lt"/>
              </a:rPr>
              <a:t>закладів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сторінки</a:t>
            </a:r>
            <a:r>
              <a:rPr lang="ru-RU" sz="1800" dirty="0">
                <a:latin typeface="+mj-lt"/>
              </a:rPr>
              <a:t>/</a:t>
            </a:r>
            <a:r>
              <a:rPr lang="ru-RU" sz="1800" dirty="0" err="1">
                <a:latin typeface="+mj-lt"/>
              </a:rPr>
              <a:t>розділу</a:t>
            </a:r>
            <a:r>
              <a:rPr lang="ru-RU" sz="1800" dirty="0">
                <a:latin typeface="+mj-lt"/>
              </a:rPr>
              <a:t> «</a:t>
            </a:r>
            <a:r>
              <a:rPr lang="ru-RU" sz="1800" dirty="0" err="1">
                <a:latin typeface="+mj-lt"/>
              </a:rPr>
              <a:t>Кабінет</a:t>
            </a:r>
            <a:r>
              <a:rPr lang="ru-RU" sz="1800" dirty="0">
                <a:latin typeface="+mj-lt"/>
              </a:rPr>
              <a:t> психолога/</a:t>
            </a:r>
            <a:r>
              <a:rPr lang="ru-RU" sz="1800" dirty="0" err="1">
                <a:latin typeface="+mj-lt"/>
              </a:rPr>
              <a:t>соціального</a:t>
            </a:r>
            <a:r>
              <a:rPr lang="ru-RU" sz="1800" dirty="0">
                <a:latin typeface="+mj-lt"/>
              </a:rPr>
              <a:t> педагога» та онлайн-</a:t>
            </a:r>
            <a:r>
              <a:rPr lang="ru-RU" sz="1800" dirty="0" err="1">
                <a:latin typeface="+mj-lt"/>
              </a:rPr>
              <a:t>консультування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сприяти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впровадженню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педагогічними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працівниками</a:t>
            </a:r>
            <a:r>
              <a:rPr lang="ru-RU" sz="1800" dirty="0">
                <a:latin typeface="+mj-lt"/>
              </a:rPr>
              <a:t> «</a:t>
            </a:r>
            <a:r>
              <a:rPr lang="ru-RU" sz="1800" dirty="0" err="1">
                <a:latin typeface="+mj-lt"/>
              </a:rPr>
              <a:t>Психологічних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хвилинок</a:t>
            </a:r>
            <a:r>
              <a:rPr lang="ru-RU" sz="1800" dirty="0">
                <a:latin typeface="+mj-lt"/>
              </a:rPr>
              <a:t>» для </a:t>
            </a:r>
            <a:r>
              <a:rPr lang="ru-RU" sz="1800" dirty="0" err="1">
                <a:latin typeface="+mj-lt"/>
              </a:rPr>
              <a:t>психологічних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розвантажень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під</a:t>
            </a:r>
            <a:r>
              <a:rPr lang="ru-RU" sz="1800" dirty="0">
                <a:latin typeface="+mj-lt"/>
              </a:rPr>
              <a:t> час </a:t>
            </a:r>
            <a:r>
              <a:rPr lang="ru-RU" sz="1800" dirty="0" err="1">
                <a:latin typeface="+mj-lt"/>
              </a:rPr>
              <a:t>уроків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збільшити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обсяг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викладання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курсів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із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кризової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екстремальної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психології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профілактики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емоційного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вигорання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педагогів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проводити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курси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семінари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тренінги</a:t>
            </a:r>
            <a:r>
              <a:rPr lang="ru-RU" sz="1800" dirty="0">
                <a:latin typeface="+mj-lt"/>
              </a:rPr>
              <a:t> для </a:t>
            </a:r>
            <a:r>
              <a:rPr lang="ru-RU" sz="1800" dirty="0" err="1">
                <a:latin typeface="+mj-lt"/>
              </a:rPr>
              <a:t>педагогічних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працівників</a:t>
            </a:r>
            <a:r>
              <a:rPr lang="ru-RU" sz="1800" dirty="0">
                <a:latin typeface="+mj-lt"/>
              </a:rPr>
              <a:t> з </a:t>
            </a:r>
            <a:r>
              <a:rPr lang="ru-RU" sz="1800" dirty="0" err="1">
                <a:latin typeface="+mj-lt"/>
              </a:rPr>
              <a:t>відновлення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емоційного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психофізичного</a:t>
            </a:r>
            <a:r>
              <a:rPr lang="ru-RU" sz="1800" dirty="0">
                <a:latin typeface="+mj-lt"/>
              </a:rPr>
              <a:t> стану </a:t>
            </a:r>
            <a:r>
              <a:rPr lang="ru-RU" sz="1800" dirty="0" err="1">
                <a:latin typeface="+mj-lt"/>
              </a:rPr>
              <a:t>здобувачів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які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постраждали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від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війни</a:t>
            </a:r>
            <a:r>
              <a:rPr lang="ru-RU" sz="1800" dirty="0">
                <a:latin typeface="+mj-lt"/>
              </a:rPr>
              <a:t> (пережили </a:t>
            </a:r>
            <a:r>
              <a:rPr lang="ru-RU" sz="1800" dirty="0" err="1">
                <a:latin typeface="+mj-lt"/>
              </a:rPr>
              <a:t>окупацію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біженці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тощо</a:t>
            </a:r>
            <a:r>
              <a:rPr lang="ru-RU" sz="1800" dirty="0">
                <a:latin typeface="+mj-lt"/>
              </a:rPr>
              <a:t>) та </a:t>
            </a:r>
            <a:r>
              <a:rPr lang="ru-RU" sz="1800" dirty="0" err="1">
                <a:latin typeface="+mj-lt"/>
              </a:rPr>
              <a:t>психоемоційного</a:t>
            </a:r>
            <a:r>
              <a:rPr lang="ru-RU" sz="1800" dirty="0">
                <a:latin typeface="+mj-lt"/>
              </a:rPr>
              <a:t> стану </a:t>
            </a:r>
            <a:r>
              <a:rPr lang="ru-RU" sz="1800" dirty="0" err="1">
                <a:latin typeface="+mj-lt"/>
              </a:rPr>
              <a:t>батьків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після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деокупації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організувати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заповнення</a:t>
            </a:r>
            <a:r>
              <a:rPr lang="ru-RU" sz="1800" dirty="0">
                <a:latin typeface="+mj-lt"/>
              </a:rPr>
              <a:t> ЄЕСЗ </a:t>
            </a:r>
            <a:r>
              <a:rPr lang="ru-RU" sz="1800" dirty="0" err="1">
                <a:latin typeface="+mj-lt"/>
              </a:rPr>
              <a:t>фахівцями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психологічної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служби</a:t>
            </a:r>
            <a:r>
              <a:rPr lang="ru-RU" sz="1800" dirty="0">
                <a:latin typeface="+mj-lt"/>
              </a:rPr>
              <a:t> (</a:t>
            </a:r>
            <a:r>
              <a:rPr lang="ru-RU" sz="1800" dirty="0" err="1">
                <a:latin typeface="+mj-lt"/>
              </a:rPr>
              <a:t>практичні</a:t>
            </a:r>
            <a:r>
              <a:rPr lang="ru-RU" sz="1800" dirty="0">
                <a:latin typeface="+mj-lt"/>
              </a:rPr>
              <a:t> психологи та </a:t>
            </a:r>
            <a:r>
              <a:rPr lang="ru-RU" sz="1800" dirty="0" err="1">
                <a:latin typeface="+mj-lt"/>
              </a:rPr>
              <a:t>соціальні</a:t>
            </a:r>
            <a:r>
              <a:rPr lang="ru-RU" sz="1800" dirty="0">
                <a:latin typeface="+mj-lt"/>
              </a:rPr>
              <a:t> педагоги), </a:t>
            </a:r>
            <a:r>
              <a:rPr lang="ru-RU" sz="1800" dirty="0" err="1">
                <a:latin typeface="+mj-lt"/>
              </a:rPr>
              <a:t>які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звільняються</a:t>
            </a:r>
            <a:r>
              <a:rPr lang="ru-RU" sz="1800" dirty="0">
                <a:latin typeface="+mj-lt"/>
              </a:rPr>
              <a:t> з посади, до </a:t>
            </a:r>
            <a:r>
              <a:rPr lang="ru-RU" sz="1800" dirty="0" err="1">
                <a:latin typeface="+mj-lt"/>
              </a:rPr>
              <a:t>дати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звільнення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організувати</a:t>
            </a:r>
            <a:r>
              <a:rPr lang="ru-RU" sz="1800" dirty="0">
                <a:latin typeface="+mj-lt"/>
              </a:rPr>
              <a:t> та провести </a:t>
            </a:r>
            <a:r>
              <a:rPr lang="ru-RU" sz="1800" dirty="0" err="1">
                <a:latin typeface="+mj-lt"/>
              </a:rPr>
              <a:t>Всеукраїнський</a:t>
            </a:r>
            <a:r>
              <a:rPr lang="ru-RU" sz="1800" dirty="0">
                <a:latin typeface="+mj-lt"/>
              </a:rPr>
              <a:t> конкурс </a:t>
            </a:r>
            <a:r>
              <a:rPr lang="ru-RU" sz="1800" dirty="0" err="1">
                <a:latin typeface="+mj-lt"/>
              </a:rPr>
              <a:t>авторських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програм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практичних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психологів</a:t>
            </a:r>
            <a:r>
              <a:rPr lang="ru-RU" sz="1800" dirty="0">
                <a:latin typeface="+mj-lt"/>
              </a:rPr>
              <a:t> і </a:t>
            </a:r>
            <a:r>
              <a:rPr lang="ru-RU" sz="1800" dirty="0" err="1">
                <a:latin typeface="+mj-lt"/>
              </a:rPr>
              <a:t>соціальних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педагогів</a:t>
            </a:r>
            <a:r>
              <a:rPr lang="ru-RU" sz="1800" dirty="0">
                <a:latin typeface="+mj-lt"/>
              </a:rPr>
              <a:t> «</a:t>
            </a:r>
            <a:r>
              <a:rPr lang="ru-RU" sz="1800" dirty="0" err="1">
                <a:latin typeface="+mj-lt"/>
              </a:rPr>
              <a:t>Нові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технології</a:t>
            </a:r>
            <a:r>
              <a:rPr lang="ru-RU" sz="1800" dirty="0">
                <a:latin typeface="+mj-lt"/>
              </a:rPr>
              <a:t> у </a:t>
            </a:r>
            <a:r>
              <a:rPr lang="ru-RU" sz="1800" dirty="0" err="1">
                <a:latin typeface="+mj-lt"/>
              </a:rPr>
              <a:t>новій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школі</a:t>
            </a:r>
            <a:r>
              <a:rPr lang="ru-RU" sz="1800" dirty="0">
                <a:latin typeface="+mj-lt"/>
              </a:rPr>
              <a:t>».</a:t>
            </a:r>
            <a:endParaRPr lang="ru-UA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9167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63F3F-808A-4561-9019-36B65B77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19" y="468199"/>
            <a:ext cx="9145140" cy="763600"/>
          </a:xfrm>
          <a:solidFill>
            <a:srgbClr val="92D050"/>
          </a:solidFill>
        </p:spPr>
        <p:txBody>
          <a:bodyPr/>
          <a:lstStyle/>
          <a:p>
            <a:r>
              <a:rPr lang="ru-RU" dirty="0"/>
              <a:t>У 2024/2025  </a:t>
            </a:r>
            <a:r>
              <a:rPr lang="ru-RU" dirty="0" err="1"/>
              <a:t>пріоритетні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: 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EF58DA-97FB-4FBA-BBFE-C51B2B9D0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2970" y="1354347"/>
            <a:ext cx="10001805" cy="4622247"/>
          </a:xfrm>
        </p:spPr>
        <p:txBody>
          <a:bodyPr/>
          <a:lstStyle/>
          <a:p>
            <a:pPr algn="just"/>
            <a:r>
              <a:rPr lang="ru-RU" sz="1800" dirty="0">
                <a:latin typeface="+mj-lt"/>
              </a:rPr>
              <a:t>Проблема </a:t>
            </a:r>
            <a:r>
              <a:rPr lang="ru-RU" sz="1800" dirty="0" err="1">
                <a:latin typeface="+mj-lt"/>
              </a:rPr>
              <a:t>сексуальної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статевого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виховання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Попередження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учнів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щодо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втягнення</a:t>
            </a:r>
            <a:r>
              <a:rPr lang="ru-RU" sz="1800" dirty="0">
                <a:latin typeface="+mj-lt"/>
              </a:rPr>
              <a:t> до </a:t>
            </a:r>
            <a:r>
              <a:rPr lang="ru-RU" sz="1800" dirty="0" err="1">
                <a:latin typeface="+mj-lt"/>
              </a:rPr>
              <a:t>неформальних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угрупувань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небезпечних</a:t>
            </a:r>
            <a:r>
              <a:rPr lang="ru-RU" sz="1800" dirty="0">
                <a:latin typeface="+mj-lt"/>
              </a:rPr>
              <a:t> для </a:t>
            </a:r>
            <a:r>
              <a:rPr lang="ru-RU" sz="1800" dirty="0" err="1">
                <a:latin typeface="+mj-lt"/>
              </a:rPr>
              <a:t>життя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квестів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ігор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надавати</a:t>
            </a:r>
            <a:r>
              <a:rPr lang="ru-RU" sz="1800" dirty="0">
                <a:latin typeface="+mj-lt"/>
              </a:rPr>
              <a:t> алгоритм </a:t>
            </a:r>
            <a:r>
              <a:rPr lang="ru-RU" sz="1800" dirty="0" err="1">
                <a:latin typeface="+mj-lt"/>
              </a:rPr>
              <a:t>дій</a:t>
            </a:r>
            <a:r>
              <a:rPr lang="ru-RU" sz="1800" dirty="0">
                <a:latin typeface="+mj-lt"/>
              </a:rPr>
              <a:t> в </a:t>
            </a:r>
            <a:r>
              <a:rPr lang="ru-RU" sz="1800" dirty="0" err="1">
                <a:latin typeface="+mj-lt"/>
              </a:rPr>
              <a:t>ризикованих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ситуаціях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інформувати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їх</a:t>
            </a:r>
            <a:r>
              <a:rPr lang="ru-RU" sz="1800" dirty="0">
                <a:latin typeface="+mj-lt"/>
              </a:rPr>
              <a:t> про </a:t>
            </a:r>
            <a:r>
              <a:rPr lang="ru-RU" sz="1800" dirty="0" err="1">
                <a:latin typeface="+mj-lt"/>
              </a:rPr>
              <a:t>номери</a:t>
            </a:r>
            <a:r>
              <a:rPr lang="ru-RU" sz="1800" dirty="0">
                <a:latin typeface="+mj-lt"/>
              </a:rPr>
              <a:t> «</a:t>
            </a:r>
            <a:r>
              <a:rPr lang="ru-RU" sz="1800" dirty="0" err="1">
                <a:latin typeface="+mj-lt"/>
              </a:rPr>
              <a:t>гарячих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ліній</a:t>
            </a:r>
            <a:r>
              <a:rPr lang="ru-RU" sz="1800" dirty="0">
                <a:latin typeface="+mj-lt"/>
              </a:rPr>
              <a:t>»;</a:t>
            </a:r>
          </a:p>
          <a:p>
            <a:pPr algn="just"/>
            <a:r>
              <a:rPr lang="ru-RU" sz="1800" dirty="0">
                <a:latin typeface="+mj-lt"/>
              </a:rPr>
              <a:t>Проблема </a:t>
            </a:r>
            <a:r>
              <a:rPr lang="ru-RU" sz="1800" dirty="0" err="1">
                <a:latin typeface="+mj-lt"/>
              </a:rPr>
              <a:t>торгівлі</a:t>
            </a:r>
            <a:r>
              <a:rPr lang="ru-RU" sz="1800" dirty="0">
                <a:latin typeface="+mj-lt"/>
              </a:rPr>
              <a:t> людьми;</a:t>
            </a:r>
          </a:p>
          <a:p>
            <a:pPr algn="just"/>
            <a:r>
              <a:rPr lang="ru-RU" sz="1800" dirty="0" err="1">
                <a:latin typeface="+mj-lt"/>
              </a:rPr>
              <a:t>Безпека</a:t>
            </a:r>
            <a:r>
              <a:rPr lang="ru-RU" sz="1800" dirty="0">
                <a:latin typeface="+mj-lt"/>
              </a:rPr>
              <a:t> в </a:t>
            </a:r>
            <a:r>
              <a:rPr lang="ru-RU" sz="1800" dirty="0" err="1">
                <a:latin typeface="+mj-lt"/>
              </a:rPr>
              <a:t>інтернеті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медіакультура</a:t>
            </a:r>
            <a:r>
              <a:rPr lang="ru-RU" sz="1800" dirty="0">
                <a:latin typeface="+mj-lt"/>
              </a:rPr>
              <a:t>;</a:t>
            </a:r>
          </a:p>
          <a:p>
            <a:pPr algn="just"/>
            <a:r>
              <a:rPr lang="ru-RU" sz="1800" dirty="0" err="1">
                <a:latin typeface="+mj-lt"/>
              </a:rPr>
              <a:t>Психологічна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допомога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щодо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подолання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освітніх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втрат</a:t>
            </a:r>
            <a:r>
              <a:rPr lang="ru-RU" sz="1800" dirty="0">
                <a:latin typeface="+mj-lt"/>
              </a:rPr>
              <a:t> та </a:t>
            </a:r>
            <a:r>
              <a:rPr lang="ru-RU" sz="1800" dirty="0" err="1">
                <a:latin typeface="+mj-lt"/>
              </a:rPr>
              <a:t>освітніх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розривів</a:t>
            </a:r>
            <a:r>
              <a:rPr lang="ru-RU" sz="1800" dirty="0">
                <a:latin typeface="+mj-lt"/>
              </a:rPr>
              <a:t> у НУШ</a:t>
            </a:r>
          </a:p>
          <a:p>
            <a:pPr algn="just"/>
            <a:r>
              <a:rPr lang="ru-RU" sz="1800" dirty="0" err="1">
                <a:latin typeface="+mj-lt"/>
              </a:rPr>
              <a:t>Психосоціальна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допомога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учасникам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освітнього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процесу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під</a:t>
            </a:r>
            <a:r>
              <a:rPr lang="ru-RU" sz="1800" dirty="0">
                <a:latin typeface="+mj-lt"/>
              </a:rPr>
              <a:t> час </a:t>
            </a:r>
            <a:r>
              <a:rPr lang="ru-RU" sz="1800" dirty="0" err="1">
                <a:latin typeface="+mj-lt"/>
              </a:rPr>
              <a:t>війни</a:t>
            </a:r>
            <a:endParaRPr lang="ru-RU" sz="1800" dirty="0">
              <a:latin typeface="+mj-lt"/>
            </a:endParaRPr>
          </a:p>
          <a:p>
            <a:pPr algn="just"/>
            <a:r>
              <a:rPr lang="ru-RU" sz="1800" dirty="0" err="1">
                <a:latin typeface="+mj-lt"/>
              </a:rPr>
              <a:t>Психоедукація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учасників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освітнього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процесу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щодо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збереження</a:t>
            </a:r>
            <a:r>
              <a:rPr lang="ru-RU" sz="1800" dirty="0">
                <a:latin typeface="+mj-lt"/>
              </a:rPr>
              <a:t> ментального </a:t>
            </a:r>
            <a:r>
              <a:rPr lang="ru-RU" sz="1800" dirty="0" err="1">
                <a:latin typeface="+mj-lt"/>
              </a:rPr>
              <a:t>здоров'я</a:t>
            </a:r>
            <a:r>
              <a:rPr lang="ru-RU" sz="1800" dirty="0">
                <a:latin typeface="+mj-lt"/>
              </a:rPr>
              <a:t> та </a:t>
            </a:r>
            <a:r>
              <a:rPr lang="ru-RU" sz="1800" dirty="0" err="1">
                <a:latin typeface="+mj-lt"/>
              </a:rPr>
              <a:t>відновлення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психоемоційного</a:t>
            </a:r>
            <a:r>
              <a:rPr lang="ru-RU" sz="1800" dirty="0">
                <a:latin typeface="+mj-lt"/>
              </a:rPr>
              <a:t> стану</a:t>
            </a:r>
          </a:p>
          <a:p>
            <a:pPr algn="just"/>
            <a:r>
              <a:rPr lang="ru-RU" sz="1800" dirty="0" err="1">
                <a:latin typeface="+mj-lt"/>
              </a:rPr>
              <a:t>Психологічний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супровід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освітнього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процесу</a:t>
            </a:r>
            <a:r>
              <a:rPr lang="ru-RU" sz="1800" dirty="0">
                <a:latin typeface="+mj-lt"/>
              </a:rPr>
              <a:t> в </a:t>
            </a:r>
            <a:r>
              <a:rPr lang="ru-RU" sz="1800" dirty="0" err="1">
                <a:latin typeface="+mj-lt"/>
              </a:rPr>
              <a:t>інклюзивній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школі</a:t>
            </a:r>
            <a:endParaRPr lang="ru-RU" sz="1800" dirty="0">
              <a:latin typeface="+mj-lt"/>
            </a:endParaRPr>
          </a:p>
          <a:p>
            <a:pPr algn="just"/>
            <a:r>
              <a:rPr lang="ru-RU" sz="1800" dirty="0" err="1">
                <a:latin typeface="+mj-lt"/>
              </a:rPr>
              <a:t>Протидія</a:t>
            </a:r>
            <a:r>
              <a:rPr lang="ru-RU" sz="1800" dirty="0">
                <a:latin typeface="+mj-lt"/>
              </a:rPr>
              <a:t> та </a:t>
            </a:r>
            <a:r>
              <a:rPr lang="ru-RU" sz="1800" dirty="0" err="1">
                <a:latin typeface="+mj-lt"/>
              </a:rPr>
              <a:t>запобігання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булінгу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домашньому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насильству</a:t>
            </a:r>
            <a:endParaRPr lang="ru-RU" sz="1800" dirty="0">
              <a:latin typeface="+mj-lt"/>
            </a:endParaRPr>
          </a:p>
          <a:p>
            <a:pPr algn="just"/>
            <a:r>
              <a:rPr lang="ru-RU" sz="1800" dirty="0" err="1">
                <a:latin typeface="+mj-lt"/>
              </a:rPr>
              <a:t>Запобігання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формуванню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суїцидальної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поведінки</a:t>
            </a:r>
            <a:endParaRPr lang="ru-RU" sz="1800" dirty="0">
              <a:latin typeface="+mj-lt"/>
            </a:endParaRPr>
          </a:p>
          <a:p>
            <a:pPr marL="114300" indent="0" algn="just">
              <a:buNone/>
            </a:pPr>
            <a:endParaRPr lang="ru-RU" sz="1800" dirty="0">
              <a:latin typeface="+mj-lt"/>
            </a:endParaRPr>
          </a:p>
          <a:p>
            <a:pPr marL="114300" indent="0" algn="just">
              <a:buNone/>
            </a:pPr>
            <a:r>
              <a:rPr lang="ru-RU" sz="1800" dirty="0" err="1">
                <a:latin typeface="+mj-lt"/>
              </a:rPr>
              <a:t>години</a:t>
            </a:r>
            <a:r>
              <a:rPr lang="ru-RU" sz="1800" dirty="0">
                <a:latin typeface="+mj-lt"/>
              </a:rPr>
              <a:t> психолога, </a:t>
            </a:r>
            <a:r>
              <a:rPr lang="ru-RU" sz="1800" dirty="0" err="1">
                <a:latin typeface="+mj-lt"/>
              </a:rPr>
              <a:t>інформаційні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буклети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відеофільми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групові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лекції</a:t>
            </a:r>
            <a:r>
              <a:rPr lang="ru-RU" sz="1800" dirty="0">
                <a:latin typeface="+mj-lt"/>
              </a:rPr>
              <a:t>, онлайн-</a:t>
            </a:r>
            <a:r>
              <a:rPr lang="ru-RU" sz="1800" dirty="0" err="1">
                <a:latin typeface="+mj-lt"/>
              </a:rPr>
              <a:t>тренінги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презентації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флеш-моби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 err="1">
                <a:latin typeface="+mj-lt"/>
              </a:rPr>
              <a:t>інтернет-ресурси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тощо</a:t>
            </a:r>
            <a:r>
              <a:rPr lang="ru-RU" sz="1800" dirty="0">
                <a:latin typeface="+mj-lt"/>
              </a:rPr>
              <a:t>.</a:t>
            </a:r>
            <a:endParaRPr lang="ru-UA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302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d482966021_0_3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282000" cy="763500"/>
          </a:xfrm>
          <a:prstGeom prst="rect">
            <a:avLst/>
          </a:prstGeom>
          <a:solidFill>
            <a:srgbClr val="92D05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…</a:t>
            </a:r>
            <a:endParaRPr dirty="0"/>
          </a:p>
        </p:txBody>
      </p:sp>
      <p:sp>
        <p:nvSpPr>
          <p:cNvPr id="303" name="Google Shape;303;g2d482966021_0_39"/>
          <p:cNvSpPr txBox="1">
            <a:spLocks noGrp="1"/>
          </p:cNvSpPr>
          <p:nvPr>
            <p:ph type="body" idx="1"/>
          </p:nvPr>
        </p:nvSpPr>
        <p:spPr>
          <a:xfrm>
            <a:off x="358219" y="1545402"/>
            <a:ext cx="10845074" cy="4949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Надолуження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освітніх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втрат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умовах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війни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– на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глибокому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розумінні</a:t>
            </a:r>
            <a:r>
              <a:rPr lang="en-US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особистості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Фахівці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психологічної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служби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мають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акцентувати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увагу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на </a:t>
            </a:r>
            <a:r>
              <a:rPr lang="ru-RU" sz="20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Я-</a:t>
            </a:r>
            <a:r>
              <a:rPr lang="ru-RU" sz="20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концепції</a:t>
            </a:r>
            <a:r>
              <a:rPr lang="ru-RU" sz="20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20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самооцінці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тобто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стратегії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роботи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з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учнями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яка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сприяє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розвитку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позитивної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самооцінки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надолуженню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освітніх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втрат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створення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комфортних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умов для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повернення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учнів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до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повноцінного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освітнього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процесу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усунення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подальших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негативних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впливів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План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роботи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фахівця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психологічної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служби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має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обов’язково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містити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питання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подолання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наслідків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травматичних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інцидентів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налагодження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контакту,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довіри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комунікації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між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усіма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учасниками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реалізації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програм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із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надолуження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освітніх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втрат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рекомендації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фахівців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психологічної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служби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педагогам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тощо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Фахівці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психологічної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служби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системі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України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у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плані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заходів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мають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чітко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розподілити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ролі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обов’язки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узгоджені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заздалегідь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між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фахівцями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психологічної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служби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педагогами закладу </a:t>
            </a:r>
            <a:r>
              <a:rPr lang="ru-RU" sz="1800" b="1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освіти</a:t>
            </a:r>
            <a:r>
              <a:rPr lang="ru-RU" sz="1800" b="1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спецкурс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підвищення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кваліфікації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педагогічних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працівників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для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слухачів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освітян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) очно-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дистанційної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форми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навчання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«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втрати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освітні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розриви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вимірювання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механізми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подолання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».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Навчання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безкоштовне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в онлайн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форматі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з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подальшим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наданням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сертифікату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на 0,5 кредиту ЄКТС (15 год.).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Зареєструватися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на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проходження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курсу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можна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за </a:t>
            </a:r>
            <a:r>
              <a:rPr lang="ru-RU" sz="1800" dirty="0" err="1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покликанням</a:t>
            </a:r>
            <a:r>
              <a:rPr lang="ru-RU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http://surl.li/bhvfbe</a:t>
            </a:r>
            <a:r>
              <a:rPr lang="uk-UA" sz="1800" dirty="0">
                <a:solidFill>
                  <a:srgbClr val="1D1D1B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800" dirty="0">
              <a:solidFill>
                <a:srgbClr val="1D1D1B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1D1D1B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1D1D1B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DCE7E-5312-436D-B2B7-99F42CBB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93367"/>
            <a:ext cx="10183758" cy="763600"/>
          </a:xfrm>
          <a:solidFill>
            <a:srgbClr val="92D050"/>
          </a:solidFill>
        </p:spPr>
        <p:txBody>
          <a:bodyPr/>
          <a:lstStyle/>
          <a:p>
            <a:r>
              <a:rPr lang="ru-RU" sz="1800" b="1" dirty="0" err="1">
                <a:latin typeface="+mj-lt"/>
              </a:rPr>
              <a:t>Психоедукація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учасників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освітнього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процесу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щодо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збереження</a:t>
            </a:r>
            <a:r>
              <a:rPr lang="ru-RU" sz="1800" b="1" dirty="0">
                <a:latin typeface="+mj-lt"/>
              </a:rPr>
              <a:t> ментального </a:t>
            </a:r>
            <a:r>
              <a:rPr lang="ru-RU" sz="1800" b="1" dirty="0" err="1">
                <a:latin typeface="+mj-lt"/>
              </a:rPr>
              <a:t>здоров'я</a:t>
            </a:r>
            <a:r>
              <a:rPr lang="ru-RU" sz="1800" b="1" dirty="0">
                <a:latin typeface="+mj-lt"/>
              </a:rPr>
              <a:t> та </a:t>
            </a:r>
            <a:r>
              <a:rPr lang="ru-RU" sz="1800" b="1" dirty="0" err="1">
                <a:latin typeface="+mj-lt"/>
              </a:rPr>
              <a:t>відновлення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err="1">
                <a:latin typeface="+mj-lt"/>
              </a:rPr>
              <a:t>психоемоційного</a:t>
            </a:r>
            <a:r>
              <a:rPr lang="ru-RU" sz="1800" b="1" dirty="0">
                <a:latin typeface="+mj-lt"/>
              </a:rPr>
              <a:t> стану</a:t>
            </a:r>
            <a:br>
              <a:rPr lang="ru-RU" sz="1800" b="1" dirty="0">
                <a:latin typeface="+mj-lt"/>
              </a:rPr>
            </a:br>
            <a:endParaRPr lang="uk-UA" sz="1800" b="1" dirty="0">
              <a:latin typeface="+mj-lt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2A1A464-068D-4AB7-A5EC-9187D0642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>
                <a:latin typeface="+mj-lt"/>
              </a:rPr>
              <a:t>в межах </a:t>
            </a:r>
            <a:r>
              <a:rPr lang="ru-RU" sz="1600" dirty="0" err="1">
                <a:latin typeface="+mj-lt"/>
              </a:rPr>
              <a:t>Всеукраїнської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програми</a:t>
            </a:r>
            <a:r>
              <a:rPr lang="ru-RU" sz="1600" dirty="0">
                <a:latin typeface="+mj-lt"/>
              </a:rPr>
              <a:t> ментального </a:t>
            </a:r>
            <a:r>
              <a:rPr lang="ru-RU" sz="1600" dirty="0" err="1">
                <a:latin typeface="+mj-lt"/>
              </a:rPr>
              <a:t>здоров’я</a:t>
            </a:r>
            <a:r>
              <a:rPr lang="ru-RU" sz="1600" dirty="0">
                <a:latin typeface="+mj-lt"/>
              </a:rPr>
              <a:t> «</a:t>
            </a:r>
            <a:r>
              <a:rPr lang="ru-RU" sz="1600" dirty="0" err="1">
                <a:latin typeface="+mj-lt"/>
              </a:rPr>
              <a:t>Ти</a:t>
            </a:r>
            <a:r>
              <a:rPr lang="ru-RU" sz="1600" dirty="0">
                <a:latin typeface="+mj-lt"/>
              </a:rPr>
              <a:t> як?» створено ряд </a:t>
            </a:r>
            <a:r>
              <a:rPr lang="ru-RU" sz="1600" dirty="0" err="1">
                <a:latin typeface="+mj-lt"/>
              </a:rPr>
              <a:t>просвітницьких</a:t>
            </a:r>
            <a:r>
              <a:rPr lang="ru-RU" sz="1600" dirty="0">
                <a:latin typeface="+mj-lt"/>
              </a:rPr>
              <a:t> та</a:t>
            </a:r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психоедукаційних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матеріалів</a:t>
            </a:r>
            <a:r>
              <a:rPr lang="ru-RU" sz="1600" dirty="0">
                <a:latin typeface="+mj-lt"/>
              </a:rPr>
              <a:t>,  </a:t>
            </a:r>
            <a:r>
              <a:rPr lang="ru-RU" sz="1600" dirty="0" err="1">
                <a:latin typeface="+mj-lt"/>
              </a:rPr>
              <a:t>які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можуть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використовуватися</a:t>
            </a:r>
            <a:r>
              <a:rPr lang="ru-RU" sz="1600" dirty="0">
                <a:latin typeface="+mj-lt"/>
              </a:rPr>
              <a:t> у </a:t>
            </a:r>
            <a:r>
              <a:rPr lang="ru-RU" sz="1600" dirty="0" err="1">
                <a:latin typeface="+mj-lt"/>
              </a:rPr>
              <a:t>впровадженні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психосоціальної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підтримки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здобувачів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освіти</a:t>
            </a:r>
            <a:r>
              <a:rPr lang="ru-RU" sz="1600" dirty="0">
                <a:latin typeface="+mj-lt"/>
              </a:rPr>
              <a:t>: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Всеукраїнський</a:t>
            </a:r>
            <a:r>
              <a:rPr lang="ru-RU" sz="1600" dirty="0">
                <a:latin typeface="+mj-lt"/>
              </a:rPr>
              <a:t> урок з ментального </a:t>
            </a:r>
            <a:r>
              <a:rPr lang="ru-RU" sz="1600" dirty="0" err="1">
                <a:latin typeface="+mj-lt"/>
              </a:rPr>
              <a:t>здоров'я</a:t>
            </a:r>
            <a:r>
              <a:rPr lang="ru-RU" sz="1600" dirty="0">
                <a:latin typeface="+mj-lt"/>
              </a:rPr>
              <a:t> 1-6 </a:t>
            </a:r>
            <a:r>
              <a:rPr lang="ru-RU" sz="1600" dirty="0" err="1">
                <a:latin typeface="+mj-lt"/>
              </a:rPr>
              <a:t>класи</a:t>
            </a:r>
            <a:r>
              <a:rPr lang="ru-RU" sz="1600" dirty="0">
                <a:latin typeface="+mj-lt"/>
              </a:rPr>
              <a:t>: «ТИ ЯК? </a:t>
            </a:r>
            <a:r>
              <a:rPr lang="ru-RU" sz="1600" dirty="0" err="1">
                <a:latin typeface="+mj-lt"/>
              </a:rPr>
              <a:t>Повертаємось</a:t>
            </a:r>
            <a:r>
              <a:rPr lang="ru-RU" sz="1600" dirty="0">
                <a:latin typeface="+mj-lt"/>
              </a:rPr>
              <a:t> до </a:t>
            </a:r>
            <a:r>
              <a:rPr lang="ru-RU" sz="1600" dirty="0" err="1">
                <a:latin typeface="+mj-lt"/>
              </a:rPr>
              <a:t>школи</a:t>
            </a:r>
            <a:r>
              <a:rPr lang="ru-RU" sz="1600" dirty="0">
                <a:latin typeface="+mj-lt"/>
              </a:rPr>
              <a:t>!»</a:t>
            </a:r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Всеукраїнський</a:t>
            </a:r>
            <a:r>
              <a:rPr lang="ru-RU" sz="1600" dirty="0">
                <a:latin typeface="+mj-lt"/>
              </a:rPr>
              <a:t> урок з ментального </a:t>
            </a:r>
            <a:r>
              <a:rPr lang="ru-RU" sz="1600" dirty="0" err="1">
                <a:latin typeface="+mj-lt"/>
              </a:rPr>
              <a:t>здоров'я</a:t>
            </a:r>
            <a:r>
              <a:rPr lang="ru-RU" sz="1600" dirty="0">
                <a:latin typeface="+mj-lt"/>
              </a:rPr>
              <a:t> 7-11 </a:t>
            </a:r>
            <a:r>
              <a:rPr lang="ru-RU" sz="1600" dirty="0" err="1">
                <a:latin typeface="+mj-lt"/>
              </a:rPr>
              <a:t>класи</a:t>
            </a:r>
            <a:r>
              <a:rPr lang="ru-RU" sz="1600" dirty="0">
                <a:latin typeface="+mj-lt"/>
              </a:rPr>
              <a:t>: «ТИ ЯК? </a:t>
            </a:r>
            <a:r>
              <a:rPr lang="ru-RU" sz="1600" dirty="0" err="1">
                <a:latin typeface="+mj-lt"/>
              </a:rPr>
              <a:t>Повертаємось</a:t>
            </a:r>
            <a:r>
              <a:rPr lang="ru-RU" sz="1600" dirty="0">
                <a:latin typeface="+mj-lt"/>
              </a:rPr>
              <a:t> до </a:t>
            </a:r>
            <a:r>
              <a:rPr lang="ru-RU" sz="1600" dirty="0" err="1">
                <a:latin typeface="+mj-lt"/>
              </a:rPr>
              <a:t>школи</a:t>
            </a:r>
            <a:r>
              <a:rPr lang="ru-RU" sz="1600" dirty="0">
                <a:latin typeface="+mj-lt"/>
              </a:rPr>
              <a:t>!»</a:t>
            </a:r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Освітній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серіал</a:t>
            </a:r>
            <a:r>
              <a:rPr lang="ru-RU" sz="1600" dirty="0">
                <a:latin typeface="+mj-lt"/>
              </a:rPr>
              <a:t> «Ден і </a:t>
            </a:r>
            <a:r>
              <a:rPr lang="ru-RU" sz="1600" dirty="0" err="1">
                <a:latin typeface="+mj-lt"/>
              </a:rPr>
              <a:t>Рора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проти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корпорації</a:t>
            </a:r>
            <a:r>
              <a:rPr lang="ru-RU" sz="1600" dirty="0">
                <a:latin typeface="+mj-lt"/>
              </a:rPr>
              <a:t> С»</a:t>
            </a:r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Рекомендації</a:t>
            </a:r>
            <a:r>
              <a:rPr lang="ru-RU" sz="1600" dirty="0">
                <a:latin typeface="+mj-lt"/>
              </a:rPr>
              <a:t> для </a:t>
            </a:r>
            <a:r>
              <a:rPr lang="ru-RU" sz="1600" dirty="0" err="1">
                <a:latin typeface="+mj-lt"/>
              </a:rPr>
              <a:t>плекання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стійкості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школярів</a:t>
            </a:r>
            <a:r>
              <a:rPr lang="ru-RU" sz="1600" dirty="0">
                <a:latin typeface="+mj-lt"/>
              </a:rPr>
              <a:t> та </a:t>
            </a:r>
            <a:r>
              <a:rPr lang="ru-RU" sz="1600" dirty="0" err="1">
                <a:latin typeface="+mj-lt"/>
              </a:rPr>
              <a:t>техніки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самодопомоги</a:t>
            </a:r>
            <a:r>
              <a:rPr lang="ru-RU" sz="1600" dirty="0">
                <a:latin typeface="+mj-lt"/>
              </a:rPr>
              <a:t> , </a:t>
            </a:r>
            <a:r>
              <a:rPr lang="ru-RU" sz="1600" dirty="0" err="1">
                <a:latin typeface="+mj-lt"/>
              </a:rPr>
              <a:t>які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можуть</a:t>
            </a:r>
            <a:r>
              <a:rPr lang="ru-RU" sz="1600" dirty="0">
                <a:latin typeface="+mj-lt"/>
              </a:rPr>
              <a:t> стати у </a:t>
            </a:r>
            <a:r>
              <a:rPr lang="ru-RU" sz="1600" dirty="0" err="1">
                <a:latin typeface="+mj-lt"/>
              </a:rPr>
              <a:t>пригоді</a:t>
            </a:r>
            <a:r>
              <a:rPr lang="ru-RU" sz="1600" dirty="0">
                <a:latin typeface="+mj-lt"/>
              </a:rPr>
              <a:t> педагогам</a:t>
            </a:r>
          </a:p>
          <a:p>
            <a:pPr marL="114300" indent="0">
              <a:buNone/>
            </a:pPr>
            <a:r>
              <a:rPr lang="ru-RU" sz="1600" dirty="0" err="1">
                <a:latin typeface="+mj-lt"/>
              </a:rPr>
              <a:t>Техніки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самодопомоги</a:t>
            </a:r>
            <a:r>
              <a:rPr lang="ru-RU" sz="1600" dirty="0">
                <a:latin typeface="+mj-lt"/>
              </a:rPr>
              <a:t> для </a:t>
            </a:r>
            <a:r>
              <a:rPr lang="ru-RU" sz="1600" dirty="0" err="1">
                <a:latin typeface="+mj-lt"/>
              </a:rPr>
              <a:t>дітей</a:t>
            </a:r>
            <a:r>
              <a:rPr lang="ru-RU" sz="1600" dirty="0">
                <a:latin typeface="+mj-lt"/>
              </a:rPr>
              <a:t> у </a:t>
            </a:r>
            <a:r>
              <a:rPr lang="ru-RU" sz="1600" dirty="0" err="1">
                <a:latin typeface="+mj-lt"/>
              </a:rPr>
              <a:t>анімаційних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відеороликах</a:t>
            </a:r>
            <a:endParaRPr lang="ru-RU" sz="1600" dirty="0">
              <a:latin typeface="+mj-lt"/>
            </a:endParaRP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Аптечка </a:t>
            </a:r>
            <a:r>
              <a:rPr lang="ru-RU" sz="1600" dirty="0" err="1">
                <a:latin typeface="+mj-lt"/>
              </a:rPr>
              <a:t>психологічної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самодопомоги</a:t>
            </a:r>
            <a:r>
              <a:rPr lang="ru-RU" sz="1600" dirty="0">
                <a:latin typeface="+mj-lt"/>
              </a:rPr>
              <a:t> для </a:t>
            </a:r>
            <a:r>
              <a:rPr lang="ru-RU" sz="1600" dirty="0" err="1">
                <a:latin typeface="+mj-lt"/>
              </a:rPr>
              <a:t>дітей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укладена</a:t>
            </a:r>
            <a:r>
              <a:rPr lang="ru-RU" sz="1600" dirty="0">
                <a:latin typeface="+mj-lt"/>
              </a:rPr>
              <a:t> разом з ЮНІСЕФ </a:t>
            </a:r>
            <a:endParaRPr lang="uk-UA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0192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DCE7E-5312-436D-B2B7-99F42CBB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93367"/>
            <a:ext cx="10183758" cy="763600"/>
          </a:xfrm>
          <a:solidFill>
            <a:srgbClr val="92D050"/>
          </a:solidFill>
        </p:spPr>
        <p:txBody>
          <a:bodyPr/>
          <a:lstStyle/>
          <a:p>
            <a:r>
              <a:rPr lang="ru-RU" sz="1800" b="1" dirty="0" err="1">
                <a:latin typeface="+mj-lt"/>
              </a:rPr>
              <a:t>Просвітницько-профілактична</a:t>
            </a:r>
            <a:r>
              <a:rPr lang="ru-RU" sz="1800" b="1" dirty="0">
                <a:latin typeface="+mj-lt"/>
              </a:rPr>
              <a:t> робота</a:t>
            </a:r>
            <a:endParaRPr lang="uk-UA" sz="1800" b="1" dirty="0">
              <a:latin typeface="+mj-lt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2A1A464-068D-4AB7-A5EC-9187D0642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97233"/>
            <a:ext cx="10631400" cy="4567400"/>
          </a:xfrm>
        </p:spPr>
        <p:txBody>
          <a:bodyPr/>
          <a:lstStyle/>
          <a:p>
            <a:r>
              <a:rPr lang="uk-UA" sz="1600" dirty="0">
                <a:solidFill>
                  <a:schemeClr val="tx1"/>
                </a:solidFill>
                <a:latin typeface="+mj-lt"/>
              </a:rPr>
              <a:t>Профілактичні програми «Шкільна служба порозуміння», «Школа і поліція»/ проект «Шкільний офіцер поліції», «Сімейна розмова», інші…</a:t>
            </a:r>
          </a:p>
          <a:p>
            <a:endParaRPr lang="uk-UA" sz="1600" dirty="0">
              <a:solidFill>
                <a:schemeClr val="tx1"/>
              </a:solidFill>
              <a:latin typeface="+mj-lt"/>
            </a:endParaRPr>
          </a:p>
          <a:p>
            <a:r>
              <a:rPr lang="uk-UA" sz="1600" dirty="0">
                <a:solidFill>
                  <a:schemeClr val="tx1"/>
                </a:solidFill>
                <a:latin typeface="+mj-lt"/>
              </a:rPr>
              <a:t>Факультативи/курси/гуртки</a:t>
            </a:r>
          </a:p>
          <a:p>
            <a:endParaRPr lang="uk-UA" sz="1600" dirty="0">
              <a:solidFill>
                <a:schemeClr val="tx1"/>
              </a:solidFill>
              <a:latin typeface="+mj-lt"/>
            </a:endParaRPr>
          </a:p>
          <a:p>
            <a:pPr marL="114300" indent="0">
              <a:buNone/>
            </a:pPr>
            <a:r>
              <a:rPr lang="uk-UA" sz="1600" dirty="0">
                <a:solidFill>
                  <a:schemeClr val="tx1"/>
                </a:solidFill>
                <a:latin typeface="+mj-lt"/>
              </a:rPr>
              <a:t>ЗАХОДИ (у плані мають бути)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+mj-lt"/>
              </a:rPr>
              <a:t>Всесвітній день ментального здоров’я – 10 жовтня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chemeClr val="tx1"/>
                </a:solidFill>
                <a:effectLst/>
                <a:latin typeface="+mj-lt"/>
              </a:rPr>
              <a:t>Міжнародний день протидії </a:t>
            </a:r>
            <a:r>
              <a:rPr lang="uk-UA" sz="1600" b="0" i="0" dirty="0" err="1">
                <a:solidFill>
                  <a:schemeClr val="tx1"/>
                </a:solidFill>
                <a:effectLst/>
                <a:latin typeface="+mj-lt"/>
              </a:rPr>
              <a:t>булінгу</a:t>
            </a:r>
            <a:r>
              <a:rPr lang="uk-UA" sz="1600" b="0" i="0" dirty="0">
                <a:solidFill>
                  <a:schemeClr val="tx1"/>
                </a:solidFill>
                <a:effectLst/>
                <a:latin typeface="+mj-lt"/>
              </a:rPr>
              <a:t> – 4 травня</a:t>
            </a:r>
            <a:endParaRPr lang="uk-UA" sz="1600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 err="1">
                <a:latin typeface="+mj-lt"/>
              </a:rPr>
              <a:t>Всеукраїнський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тиждень</a:t>
            </a:r>
            <a:r>
              <a:rPr lang="ru-RU" sz="1600" dirty="0">
                <a:latin typeface="+mj-lt"/>
              </a:rPr>
              <a:t> з </a:t>
            </a:r>
            <a:r>
              <a:rPr lang="ru-RU" sz="1600" dirty="0" err="1">
                <a:latin typeface="+mj-lt"/>
              </a:rPr>
              <a:t>протидії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булінгу</a:t>
            </a:r>
            <a:r>
              <a:rPr lang="ru-RU" sz="1600" dirty="0">
                <a:latin typeface="+mj-lt"/>
              </a:rPr>
              <a:t> (</a:t>
            </a:r>
            <a:r>
              <a:rPr lang="ru-RU" sz="1600" dirty="0" err="1">
                <a:latin typeface="+mj-lt"/>
              </a:rPr>
              <a:t>серпень-жовтень</a:t>
            </a:r>
            <a:r>
              <a:rPr lang="ru-RU" sz="1600" dirty="0">
                <a:latin typeface="+mj-lt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 err="1">
                <a:latin typeface="+mj-lt"/>
              </a:rPr>
              <a:t>Щорічна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Всеукраїнська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акція</a:t>
            </a:r>
            <a:r>
              <a:rPr lang="ru-RU" sz="1600" dirty="0">
                <a:latin typeface="+mj-lt"/>
              </a:rPr>
              <a:t> «16 </a:t>
            </a:r>
            <a:r>
              <a:rPr lang="ru-RU" sz="1600" dirty="0" err="1">
                <a:latin typeface="+mj-lt"/>
              </a:rPr>
              <a:t>днів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проти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насильства</a:t>
            </a:r>
            <a:r>
              <a:rPr lang="ru-RU" sz="1600" dirty="0">
                <a:latin typeface="+mj-lt"/>
              </a:rPr>
              <a:t>» (25 листопада до 10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): 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25 листопада – </a:t>
            </a:r>
            <a:r>
              <a:rPr lang="ru-RU" sz="1600" dirty="0" err="1">
                <a:latin typeface="+mj-lt"/>
              </a:rPr>
              <a:t>Міжнародний</a:t>
            </a:r>
            <a:r>
              <a:rPr lang="ru-RU" sz="1600" dirty="0">
                <a:latin typeface="+mj-lt"/>
              </a:rPr>
              <a:t> день </a:t>
            </a:r>
            <a:r>
              <a:rPr lang="ru-RU" sz="1600" dirty="0" err="1">
                <a:latin typeface="+mj-lt"/>
              </a:rPr>
              <a:t>боротьби</a:t>
            </a:r>
            <a:r>
              <a:rPr lang="ru-RU" sz="1600" dirty="0">
                <a:latin typeface="+mj-lt"/>
              </a:rPr>
              <a:t> з </a:t>
            </a:r>
            <a:r>
              <a:rPr lang="ru-RU" sz="1600" dirty="0" err="1">
                <a:latin typeface="+mj-lt"/>
              </a:rPr>
              <a:t>насильством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щодо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жінок</a:t>
            </a:r>
            <a:r>
              <a:rPr lang="ru-RU" sz="1600" dirty="0">
                <a:latin typeface="+mj-lt"/>
              </a:rPr>
              <a:t>;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1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 – </a:t>
            </a:r>
            <a:r>
              <a:rPr lang="ru-RU" sz="1600" dirty="0" err="1">
                <a:latin typeface="+mj-lt"/>
              </a:rPr>
              <a:t>Всесвітній</a:t>
            </a:r>
            <a:r>
              <a:rPr lang="ru-RU" sz="1600" dirty="0">
                <a:latin typeface="+mj-lt"/>
              </a:rPr>
              <a:t> день </a:t>
            </a:r>
            <a:r>
              <a:rPr lang="ru-RU" sz="1600" dirty="0" err="1">
                <a:latin typeface="+mj-lt"/>
              </a:rPr>
              <a:t>боротьби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зі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СНІДом</a:t>
            </a:r>
            <a:r>
              <a:rPr lang="ru-RU" sz="1600" dirty="0">
                <a:latin typeface="+mj-lt"/>
              </a:rPr>
              <a:t>;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2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 – </a:t>
            </a:r>
            <a:r>
              <a:rPr lang="ru-RU" sz="1600" dirty="0" err="1">
                <a:latin typeface="+mj-lt"/>
              </a:rPr>
              <a:t>Міжнародний</a:t>
            </a:r>
            <a:r>
              <a:rPr lang="ru-RU" sz="1600" dirty="0">
                <a:latin typeface="+mj-lt"/>
              </a:rPr>
              <a:t> день </a:t>
            </a:r>
            <a:r>
              <a:rPr lang="ru-RU" sz="1600" dirty="0" err="1">
                <a:latin typeface="+mj-lt"/>
              </a:rPr>
              <a:t>боротьби</a:t>
            </a:r>
            <a:r>
              <a:rPr lang="ru-RU" sz="1600" dirty="0">
                <a:latin typeface="+mj-lt"/>
              </a:rPr>
              <a:t> з рабством;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3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 – </a:t>
            </a:r>
            <a:r>
              <a:rPr lang="ru-RU" sz="1600" dirty="0" err="1">
                <a:latin typeface="+mj-lt"/>
              </a:rPr>
              <a:t>Міжнародний</a:t>
            </a:r>
            <a:r>
              <a:rPr lang="ru-RU" sz="1600" dirty="0">
                <a:latin typeface="+mj-lt"/>
              </a:rPr>
              <a:t> день людей з </a:t>
            </a:r>
            <a:r>
              <a:rPr lang="ru-RU" sz="1600" dirty="0" err="1">
                <a:latin typeface="+mj-lt"/>
              </a:rPr>
              <a:t>інвалідністю</a:t>
            </a:r>
            <a:r>
              <a:rPr lang="ru-RU" sz="1600" dirty="0">
                <a:latin typeface="+mj-lt"/>
              </a:rPr>
              <a:t>;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5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 – </a:t>
            </a:r>
            <a:r>
              <a:rPr lang="ru-RU" sz="1600" dirty="0" err="1">
                <a:latin typeface="+mj-lt"/>
              </a:rPr>
              <a:t>Міжнародний</a:t>
            </a:r>
            <a:r>
              <a:rPr lang="ru-RU" sz="1600" dirty="0">
                <a:latin typeface="+mj-lt"/>
              </a:rPr>
              <a:t> день волонтера;</a:t>
            </a:r>
          </a:p>
          <a:p>
            <a:pPr marL="114300" indent="0">
              <a:buNone/>
            </a:pPr>
            <a:r>
              <a:rPr lang="ru-RU" sz="1600" dirty="0">
                <a:latin typeface="+mj-lt"/>
              </a:rPr>
              <a:t>10 </a:t>
            </a:r>
            <a:r>
              <a:rPr lang="ru-RU" sz="1600" dirty="0" err="1">
                <a:latin typeface="+mj-lt"/>
              </a:rPr>
              <a:t>грудня</a:t>
            </a:r>
            <a:r>
              <a:rPr lang="ru-RU" sz="1600" dirty="0">
                <a:latin typeface="+mj-lt"/>
              </a:rPr>
              <a:t> – </a:t>
            </a:r>
            <a:r>
              <a:rPr lang="ru-RU" sz="1600" dirty="0" err="1">
                <a:latin typeface="+mj-lt"/>
              </a:rPr>
              <a:t>Міжнародний</a:t>
            </a:r>
            <a:r>
              <a:rPr lang="ru-RU" sz="1600" dirty="0">
                <a:latin typeface="+mj-lt"/>
              </a:rPr>
              <a:t> день прав </a:t>
            </a:r>
            <a:r>
              <a:rPr lang="ru-RU" sz="1600" dirty="0" err="1">
                <a:latin typeface="+mj-lt"/>
              </a:rPr>
              <a:t>людини</a:t>
            </a:r>
            <a:r>
              <a:rPr lang="ru-RU" sz="1600" dirty="0">
                <a:latin typeface="+mj-lt"/>
              </a:rPr>
              <a:t>.</a:t>
            </a:r>
            <a:endParaRPr lang="uk-UA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9326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C23B9D-B312-4F32-BB79-705363370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958" y="3017443"/>
            <a:ext cx="7296346" cy="33559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6E27EC-9D25-4F37-8CB6-550D85E3D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877" y="251477"/>
            <a:ext cx="4690149" cy="261111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81224E-6AA0-4F9A-89E3-08B7EC22C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21" y="96623"/>
            <a:ext cx="5467546" cy="3075495"/>
          </a:xfrm>
          <a:prstGeom prst="rect">
            <a:avLst/>
          </a:prstGeom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39B72CF2-05CE-475A-975A-10DA2A87520F}"/>
              </a:ext>
            </a:extLst>
          </p:cNvPr>
          <p:cNvSpPr/>
          <p:nvPr/>
        </p:nvSpPr>
        <p:spPr>
          <a:xfrm>
            <a:off x="5427953" y="3582184"/>
            <a:ext cx="490194" cy="4092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BF9869EB-519A-41F1-AAF6-0B4D0EA59E53}"/>
              </a:ext>
            </a:extLst>
          </p:cNvPr>
          <p:cNvSpPr/>
          <p:nvPr/>
        </p:nvSpPr>
        <p:spPr>
          <a:xfrm>
            <a:off x="3959258" y="247711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42702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g30e36908c27_1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9991" y="69450"/>
            <a:ext cx="12471990" cy="678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2261</Words>
  <Application>Microsoft Office PowerPoint</Application>
  <PresentationFormat>Широкий екран</PresentationFormat>
  <Paragraphs>168</Paragraphs>
  <Slides>20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14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20</vt:i4>
      </vt:variant>
    </vt:vector>
  </HeadingPairs>
  <TitlesOfParts>
    <vt:vector size="36" baseType="lpstr">
      <vt:lpstr>Arial</vt:lpstr>
      <vt:lpstr>Open Sans SemiBold</vt:lpstr>
      <vt:lpstr>Vidaloka</vt:lpstr>
      <vt:lpstr>Josefin Sans</vt:lpstr>
      <vt:lpstr>Wingdings</vt:lpstr>
      <vt:lpstr>Times New Roman</vt:lpstr>
      <vt:lpstr>Lato</vt:lpstr>
      <vt:lpstr>Montserrat</vt:lpstr>
      <vt:lpstr>Calibri</vt:lpstr>
      <vt:lpstr>Crimson Text</vt:lpstr>
      <vt:lpstr>Gill Sans</vt:lpstr>
      <vt:lpstr>Russo One</vt:lpstr>
      <vt:lpstr>Merriweather Light</vt:lpstr>
      <vt:lpstr>Open Sans</vt:lpstr>
      <vt:lpstr>Minimalist Business Slides by Slidesgo</vt:lpstr>
      <vt:lpstr>Parcel</vt:lpstr>
      <vt:lpstr>                 Забезпечення ефективного психологічного супроводу учасників освітнього процесу в умовах дистанційного навчання     </vt:lpstr>
      <vt:lpstr>  Забезпечення ефективного психологічного супроводу учасників освітнього процесу в умовах дистанційного навчання     Не забути зареєструватися! </vt:lpstr>
      <vt:lpstr>Нормативна база</vt:lpstr>
      <vt:lpstr>Психологічна служба Луганської області</vt:lpstr>
      <vt:lpstr>Презентація PowerPoint</vt:lpstr>
      <vt:lpstr>Нормативна база для роботи психолога / соціального педагога</vt:lpstr>
      <vt:lpstr>Нормативна база для роботи психолога / соціального педагога</vt:lpstr>
      <vt:lpstr>Нормативна база для роботи практичного психолога</vt:lpstr>
      <vt:lpstr>Нормативна база для роботи соціального педагога</vt:lpstr>
      <vt:lpstr>У чому різниця функцій? </vt:lpstr>
      <vt:lpstr>Професійна діяльність соціального педагога</vt:lpstr>
      <vt:lpstr> До уваги керівників: </vt:lpstr>
      <vt:lpstr>Циклограми роботи практичного психолога/соціального педагога</vt:lpstr>
      <vt:lpstr>У 2024/2025 навчальному році керівникам: </vt:lpstr>
      <vt:lpstr>У 2024/2025  пріоритетні напрями: </vt:lpstr>
      <vt:lpstr>Подолання освітніх втрат…</vt:lpstr>
      <vt:lpstr>Психоедукація учасників освітнього процесу щодо збереження ментального здоров'я та відновлення психоемоційного стану </vt:lpstr>
      <vt:lpstr>Просвітницько-профілактична робота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Ресурси для збереження ментального здоров’я       </dc:title>
  <dc:creator>Seribri</dc:creator>
  <cp:lastModifiedBy>Людмила Тетяничко</cp:lastModifiedBy>
  <cp:revision>71</cp:revision>
  <dcterms:created xsi:type="dcterms:W3CDTF">2022-08-02T17:11:39Z</dcterms:created>
  <dcterms:modified xsi:type="dcterms:W3CDTF">2024-11-28T08:16:31Z</dcterms:modified>
</cp:coreProperties>
</file>